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59"/>
  </p:notesMasterIdLst>
  <p:handoutMasterIdLst>
    <p:handoutMasterId r:id="rId60"/>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306638E7-82DD-4333-9A35-309A43752E07}">
          <p14:sldIdLst>
            <p14:sldId id="256"/>
            <p14:sldId id="257"/>
          </p14:sldIdLst>
        </p14:section>
        <p14:section name="El taller" id="{7950BC20-274F-43AF-B93F-2E25046DF40E}">
          <p14:sldIdLst>
            <p14:sldId id="258"/>
            <p14:sldId id="259"/>
            <p14:sldId id="260"/>
          </p14:sldIdLst>
        </p14:section>
        <p14:section name="Introducción a Xamarin" id="{B056B63E-F856-4AB4-95B6-270E974124D3}">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Lst>
        </p14:section>
        <p14:section name="Introducción a Xamarin.Forms" id="{C5FD1B5A-A8EC-46EB-B502-D60090E2E0E1}">
          <p14:sldIdLst>
            <p14:sldId id="285"/>
            <p14:sldId id="286"/>
            <p14:sldId id="287"/>
            <p14:sldId id="288"/>
            <p14:sldId id="289"/>
            <p14:sldId id="290"/>
            <p14:sldId id="291"/>
            <p14:sldId id="292"/>
            <p14:sldId id="293"/>
            <p14:sldId id="294"/>
            <p14:sldId id="295"/>
            <p14:sldId id="296"/>
          </p14:sldIdLst>
        </p14:section>
        <p14:section name="MVVM" id="{A4EB5EB5-3564-423D-B36E-6EB01214EB60}">
          <p14:sldIdLst>
            <p14:sldId id="297"/>
            <p14:sldId id="298"/>
            <p14:sldId id="299"/>
            <p14:sldId id="300"/>
            <p14:sldId id="301"/>
            <p14:sldId id="302"/>
          </p14:sldIdLst>
        </p14:section>
        <p14:section name="Plugins" id="{D0E63328-0D67-40D3-8455-2EDA07EC7B77}">
          <p14:sldIdLst>
            <p14:sldId id="303"/>
            <p14:sldId id="304"/>
            <p14:sldId id="305"/>
            <p14:sldId id="306"/>
            <p14:sldId id="307"/>
            <p14:sldId id="308"/>
          </p14:sldIdLst>
        </p14:section>
        <p14:section name="Final" id="{CBA077D7-3040-44A2-94FE-E02382AF2429}">
          <p14:sldIdLst>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3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24/11/2016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‹Nº›</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11/24/2016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11/24/2016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1809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20575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11/24/2016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20304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465384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881657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36300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1712506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2736303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22</a:t>
            </a:fld>
            <a:endParaRPr lang="es-ES" dirty="0"/>
          </a:p>
        </p:txBody>
      </p:sp>
    </p:spTree>
    <p:extLst>
      <p:ext uri="{BB962C8B-B14F-4D97-AF65-F5344CB8AC3E}">
        <p14:creationId xmlns:p14="http://schemas.microsoft.com/office/powerpoint/2010/main" val="370979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348411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11/24/2016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019154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11/24/2016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81060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11/24/2016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746646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327041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27</a:t>
            </a:fld>
            <a:endParaRPr lang="es-ES" dirty="0"/>
          </a:p>
        </p:txBody>
      </p:sp>
    </p:spTree>
    <p:extLst>
      <p:ext uri="{BB962C8B-B14F-4D97-AF65-F5344CB8AC3E}">
        <p14:creationId xmlns:p14="http://schemas.microsoft.com/office/powerpoint/2010/main" val="474415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29</a:t>
            </a:fld>
            <a:endParaRPr lang="en-US"/>
          </a:p>
        </p:txBody>
      </p:sp>
    </p:spTree>
    <p:extLst>
      <p:ext uri="{BB962C8B-B14F-4D97-AF65-F5344CB8AC3E}">
        <p14:creationId xmlns:p14="http://schemas.microsoft.com/office/powerpoint/2010/main" val="1806759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11/24/2016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130267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33</a:t>
            </a:fld>
            <a:endParaRPr lang="en-US"/>
          </a:p>
        </p:txBody>
      </p:sp>
    </p:spTree>
    <p:extLst>
      <p:ext uri="{BB962C8B-B14F-4D97-AF65-F5344CB8AC3E}">
        <p14:creationId xmlns:p14="http://schemas.microsoft.com/office/powerpoint/2010/main" val="2426291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34</a:t>
            </a:fld>
            <a:endParaRPr lang="en-US"/>
          </a:p>
        </p:txBody>
      </p:sp>
    </p:spTree>
    <p:extLst>
      <p:ext uri="{BB962C8B-B14F-4D97-AF65-F5344CB8AC3E}">
        <p14:creationId xmlns:p14="http://schemas.microsoft.com/office/powerpoint/2010/main" val="3295297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1876934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964330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90611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11/24/2016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9723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519713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11/24/2016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62652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11/24/2016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204495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49</a:t>
            </a:fld>
            <a:endParaRPr lang="en-US"/>
          </a:p>
        </p:txBody>
      </p:sp>
    </p:spTree>
    <p:extLst>
      <p:ext uri="{BB962C8B-B14F-4D97-AF65-F5344CB8AC3E}">
        <p14:creationId xmlns:p14="http://schemas.microsoft.com/office/powerpoint/2010/main" val="3841484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50</a:t>
            </a:fld>
            <a:endParaRPr lang="en-US"/>
          </a:p>
        </p:txBody>
      </p:sp>
    </p:spTree>
    <p:extLst>
      <p:ext uri="{BB962C8B-B14F-4D97-AF65-F5344CB8AC3E}">
        <p14:creationId xmlns:p14="http://schemas.microsoft.com/office/powerpoint/2010/main" val="366099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51</a:t>
            </a:fld>
            <a:endParaRPr lang="en-US"/>
          </a:p>
        </p:txBody>
      </p:sp>
    </p:spTree>
    <p:extLst>
      <p:ext uri="{BB962C8B-B14F-4D97-AF65-F5344CB8AC3E}">
        <p14:creationId xmlns:p14="http://schemas.microsoft.com/office/powerpoint/2010/main" val="2495286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1748309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5</a:t>
            </a:fld>
            <a:endParaRPr lang="es-ES"/>
          </a:p>
        </p:txBody>
      </p:sp>
    </p:spTree>
    <p:extLst>
      <p:ext uri="{BB962C8B-B14F-4D97-AF65-F5344CB8AC3E}">
        <p14:creationId xmlns:p14="http://schemas.microsoft.com/office/powerpoint/2010/main" val="3677110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11/24/2016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282492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204347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3993537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959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11/24/2016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56072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6772256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416964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4902210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3266864088"/>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1668314332"/>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a:t>Agenda</a:t>
            </a:r>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1547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640839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78D7"/>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1639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87649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402004"/>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845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3" cy="4931036"/>
          </a:xfrm>
        </p:spPr>
        <p:txBody>
          <a:bodyPr wrap="square">
            <a:noAutofit/>
          </a:bodyPr>
          <a:lstStyle>
            <a:lvl1pPr marL="0" indent="0">
              <a:buNone/>
              <a:defRPr/>
            </a:lvl1pPr>
            <a:lvl2pPr marL="336089" indent="0">
              <a:buNone/>
              <a:defRPr/>
            </a:lvl2pPr>
            <a:lvl3pPr marL="560147" indent="0">
              <a:buNone/>
              <a:defRPr sz="2353"/>
            </a:lvl3pPr>
            <a:lvl4pPr marL="784208" indent="0">
              <a:buNone/>
              <a:defRPr sz="1961"/>
            </a:lvl4pPr>
            <a:lvl5pPr marL="1008266"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0641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414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424460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spTree>
    <p:extLst>
      <p:ext uri="{BB962C8B-B14F-4D97-AF65-F5344CB8AC3E}">
        <p14:creationId xmlns:p14="http://schemas.microsoft.com/office/powerpoint/2010/main" val="8001619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5348979" y="888770"/>
            <a:ext cx="6424378" cy="995838"/>
          </a:xfrm>
          <a:noFill/>
        </p:spPr>
        <p:txBody>
          <a:bodyPr wrap="square" tIns="91440" bIns="91440" anchor="t"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348980" y="1889073"/>
            <a:ext cx="6424378"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369468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13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1957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40" y="2084172"/>
            <a:ext cx="41833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408647" y="4832636"/>
            <a:ext cx="4412934" cy="464181"/>
          </a:xfrm>
          <a:noFill/>
        </p:spPr>
        <p:txBody>
          <a:bodyPr lIns="146304" tIns="109728" rIns="146304" bIns="109728" anchor="b">
            <a:noAutofit/>
          </a:bodyPr>
          <a:lstStyle>
            <a:lvl1pPr marL="0" indent="0" algn="ctr">
              <a:spcBef>
                <a:spcPts val="0"/>
              </a:spcBef>
              <a:buNone/>
              <a:defRPr sz="2353"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7887847" y="1212173"/>
            <a:ext cx="3454530" cy="724246"/>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1478137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tx2"/>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9062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960158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Xamarin</a:t>
            </a:r>
            <a:r>
              <a:rPr lang="en-US" sz="800" baseline="0" dirty="0">
                <a:solidFill>
                  <a:srgbClr val="666666"/>
                </a:solidFill>
              </a:rPr>
              <a:t> Dev Days Madrid</a:t>
            </a:r>
            <a:endParaRPr lang="en-US" sz="800" dirty="0">
              <a:solidFill>
                <a:srgbClr val="666666"/>
              </a:solidFill>
            </a:endParaRP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41.xml"/><Relationship Id="rId5" Type="http://schemas.openxmlformats.org/officeDocument/2006/relationships/image" Target="../media/image13.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emf"/><Relationship Id="rId5" Type="http://schemas.openxmlformats.org/officeDocument/2006/relationships/image" Target="../media/image13.emf"/><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1.xml"/><Relationship Id="rId4"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3.xml"/><Relationship Id="rId1" Type="http://schemas.openxmlformats.org/officeDocument/2006/relationships/slideLayout" Target="../slideLayouts/slideLayout41.xml"/><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4.xml"/><Relationship Id="rId1" Type="http://schemas.openxmlformats.org/officeDocument/2006/relationships/slideLayout" Target="../slideLayouts/slideLayout41.xml"/><Relationship Id="rId5" Type="http://schemas.openxmlformats.org/officeDocument/2006/relationships/image" Target="../media/image13.emf"/><Relationship Id="rId4" Type="http://schemas.openxmlformats.org/officeDocument/2006/relationships/image" Target="../media/image12.emf"/></Relationships>
</file>

<file path=ppt/slides/_rels/slide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5.xml"/><Relationship Id="rId1" Type="http://schemas.openxmlformats.org/officeDocument/2006/relationships/slideLayout" Target="../slideLayouts/slideLayout41.xml"/><Relationship Id="rId5" Type="http://schemas.openxmlformats.org/officeDocument/2006/relationships/image" Target="../media/image13.emf"/><Relationship Id="rId4" Type="http://schemas.openxmlformats.org/officeDocument/2006/relationships/image" Target="../media/image12.emf"/></Relationships>
</file>

<file path=ppt/slides/_rels/slide5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notesSlide" Target="../notesSlides/notesSlide36.xml"/><Relationship Id="rId1" Type="http://schemas.openxmlformats.org/officeDocument/2006/relationships/slideLayout" Target="../slideLayouts/slideLayout41.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a:t>Taller Xamarin</a:t>
            </a:r>
            <a:endParaRPr lang="en-US" dirty="0"/>
          </a:p>
        </p:txBody>
      </p:sp>
      <p:sp>
        <p:nvSpPr>
          <p:cNvPr id="2" name="Subtitle 1"/>
          <p:cNvSpPr>
            <a:spLocks noGrp="1"/>
          </p:cNvSpPr>
          <p:nvPr>
            <p:ph type="subTitle" idx="1"/>
          </p:nvPr>
        </p:nvSpPr>
        <p:spPr/>
        <p:txBody>
          <a:bodyPr/>
          <a:lstStyle/>
          <a:p>
            <a:r>
              <a:rPr lang="en-US" dirty="0"/>
              <a:t>Xamarin Dev Days Madrid</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sp>
        <p:nvSpPr>
          <p:cNvPr id="20" name="Left Brace 19"/>
          <p:cNvSpPr/>
          <p:nvPr/>
        </p:nvSpPr>
        <p:spPr>
          <a:xfrm rot="5400000">
            <a:off x="5986051" y="537968"/>
            <a:ext cx="234752" cy="984519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 name="Group 2"/>
          <p:cNvGrpSpPr/>
          <p:nvPr/>
        </p:nvGrpSpPr>
        <p:grpSpPr>
          <a:xfrm>
            <a:off x="2893874" y="1445230"/>
            <a:ext cx="6419107" cy="3642539"/>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4962446"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2830402" y="3439156"/>
              <a:ext cx="6393682" cy="8930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275086"/>
            <a:ext cx="10971244" cy="1142838"/>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2" y="5167626"/>
            <a:ext cx="4502496" cy="613886"/>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18" y="5167625"/>
            <a:ext cx="4493937" cy="94211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133" dirty="0" err="1">
                <a:solidFill>
                  <a:schemeClr val="tx1"/>
                </a:solidFill>
              </a:rPr>
              <a:t>Más</a:t>
            </a:r>
            <a:r>
              <a:rPr lang="en-US" sz="2133" dirty="0">
                <a:solidFill>
                  <a:schemeClr val="tx1"/>
                </a:solidFill>
              </a:rPr>
              <a:t> </a:t>
            </a:r>
            <a:r>
              <a:rPr lang="en-US" sz="2133" dirty="0" err="1">
                <a:solidFill>
                  <a:schemeClr val="tx1"/>
                </a:solidFill>
              </a:rPr>
              <a:t>código</a:t>
            </a:r>
            <a:r>
              <a:rPr lang="en-US" sz="2133" dirty="0">
                <a:solidFill>
                  <a:schemeClr val="tx1"/>
                </a:solidFill>
              </a:rPr>
              <a:t> </a:t>
            </a:r>
            <a:r>
              <a:rPr lang="en-US" sz="2133" dirty="0" err="1">
                <a:solidFill>
                  <a:schemeClr val="tx1"/>
                </a:solidFill>
              </a:rPr>
              <a:t>compartido</a:t>
            </a:r>
            <a:r>
              <a:rPr lang="en-US" sz="2133" dirty="0">
                <a:solidFill>
                  <a:schemeClr val="tx1"/>
                </a:solidFill>
              </a:rPr>
              <a:t>, </a:t>
            </a:r>
            <a:r>
              <a:rPr lang="en-US" sz="2133" dirty="0" err="1">
                <a:solidFill>
                  <a:schemeClr val="tx1"/>
                </a:solidFill>
              </a:rPr>
              <a:t>nativo</a:t>
            </a:r>
            <a:endParaRPr lang="en-US" sz="2549" dirty="0">
              <a:solidFill>
                <a:schemeClr val="tx1"/>
              </a:solidFill>
            </a:endParaRPr>
          </a:p>
        </p:txBody>
      </p:sp>
      <p:grpSp>
        <p:nvGrpSpPr>
          <p:cNvPr id="25" name="Group 24"/>
          <p:cNvGrpSpPr/>
          <p:nvPr/>
        </p:nvGrpSpPr>
        <p:grpSpPr>
          <a:xfrm>
            <a:off x="1000642" y="2481565"/>
            <a:ext cx="4502496" cy="253618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2"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6" y="2021408"/>
              <a:ext cx="2353424"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4" y="1803244"/>
            <a:ext cx="3722126"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60"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3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7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10182" y="3518065"/>
            <a:ext cx="4492955" cy="681860"/>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901" y="3868211"/>
            <a:ext cx="9888008" cy="126548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grpSp>
        <p:nvGrpSpPr>
          <p:cNvPr id="11" name="Group 10"/>
          <p:cNvGrpSpPr/>
          <p:nvPr/>
        </p:nvGrpSpPr>
        <p:grpSpPr>
          <a:xfrm>
            <a:off x="1160903" y="1508522"/>
            <a:ext cx="9880632" cy="4069416"/>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339680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1208990" y="2894802"/>
              <a:ext cx="6521889"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59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175" dirty="0">
                  <a:solidFill>
                    <a:srgbClr val="FFFFFF"/>
                  </a:solidFill>
                </a:rPr>
                <a:t>Linux/Mono</a:t>
              </a:r>
            </a:p>
            <a:p>
              <a:pPr algn="ctr" defTabSz="913949" fontAlgn="base">
                <a:spcBef>
                  <a:spcPct val="0"/>
                </a:spcBef>
                <a:spcAft>
                  <a:spcPct val="0"/>
                </a:spcAft>
              </a:pPr>
              <a:r>
                <a:rPr lang="en-US" sz="1175" dirty="0" err="1">
                  <a:solidFill>
                    <a:srgbClr val="FFFFFF"/>
                  </a:solidFill>
                </a:rPr>
                <a:t>CoreCLR</a:t>
              </a:r>
              <a:endParaRPr lang="en-US" sz="1175"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7"/>
              <a:ext cx="1690917"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Azure</a:t>
              </a:r>
            </a:p>
          </p:txBody>
        </p:sp>
      </p:grpSp>
      <p:sp>
        <p:nvSpPr>
          <p:cNvPr id="50" name="TextBox 49"/>
          <p:cNvSpPr txBox="1"/>
          <p:nvPr/>
        </p:nvSpPr>
        <p:spPr>
          <a:xfrm>
            <a:off x="1174477" y="3988305"/>
            <a:ext cx="9867056" cy="89294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5" y="1962361"/>
            <a:ext cx="12190271" cy="2504328"/>
          </a:xfrm>
          <a:prstGeom prst="rect">
            <a:avLst/>
          </a:prstGeom>
          <a:noFill/>
        </p:spPr>
        <p:txBody>
          <a:bodyPr wrap="square" rtlCol="0">
            <a:spAutoFit/>
          </a:bodyPr>
          <a:lstStyle/>
          <a:p>
            <a:pPr algn="ctr"/>
            <a:r>
              <a:rPr lang="en-US" sz="7842" dirty="0">
                <a:latin typeface="Segoe UI" charset="0"/>
                <a:ea typeface="Segoe UI" charset="0"/>
                <a:cs typeface="Segoe UI" charset="0"/>
              </a:rPr>
              <a:t>Xamarin </a:t>
            </a:r>
            <a:r>
              <a:rPr lang="en-US" sz="7842" dirty="0" err="1">
                <a:latin typeface="Segoe UI" charset="0"/>
                <a:ea typeface="Segoe UI" charset="0"/>
                <a:cs typeface="Segoe UI" charset="0"/>
              </a:rPr>
              <a:t>ahora</a:t>
            </a:r>
            <a:r>
              <a:rPr lang="en-US" sz="7842" dirty="0">
                <a:latin typeface="Segoe UI" charset="0"/>
                <a:ea typeface="Segoe UI" charset="0"/>
                <a:cs typeface="Segoe UI" charset="0"/>
              </a:rPr>
              <a:t> </a:t>
            </a:r>
            <a:r>
              <a:rPr lang="en-US" sz="7842" b="1" dirty="0">
                <a:latin typeface="Segoe UI" charset="0"/>
                <a:ea typeface="Segoe UI" charset="0"/>
                <a:cs typeface="Segoe UI" charset="0"/>
              </a:rPr>
              <a:t>gratis</a:t>
            </a:r>
            <a:r>
              <a:rPr lang="en-US" sz="7842" dirty="0">
                <a:latin typeface="Segoe UI" charset="0"/>
                <a:ea typeface="Segoe UI" charset="0"/>
                <a:cs typeface="Segoe UI" charset="0"/>
              </a:rPr>
              <a:t> e </a:t>
            </a:r>
            <a:r>
              <a:rPr lang="en-US" sz="7842" dirty="0" err="1">
                <a:latin typeface="Segoe UI" charset="0"/>
                <a:ea typeface="Segoe UI" charset="0"/>
                <a:cs typeface="Segoe UI" charset="0"/>
              </a:rPr>
              <a:t>incluido</a:t>
            </a:r>
            <a:r>
              <a:rPr lang="en-US" sz="7842" dirty="0">
                <a:latin typeface="Segoe UI" charset="0"/>
                <a:ea typeface="Segoe UI" charset="0"/>
                <a:cs typeface="Segoe UI" charset="0"/>
              </a:rPr>
              <a:t> </a:t>
            </a:r>
            <a:r>
              <a:rPr lang="en-US" sz="7842" dirty="0" err="1">
                <a:latin typeface="Segoe UI" charset="0"/>
                <a:ea typeface="Segoe UI" charset="0"/>
                <a:cs typeface="Segoe UI" charset="0"/>
              </a:rPr>
              <a:t>en</a:t>
            </a:r>
            <a:r>
              <a:rPr lang="en-US" sz="784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26" y="589608"/>
            <a:ext cx="10971244" cy="1142838"/>
          </a:xfrm>
        </p:spPr>
        <p:txBody>
          <a:bodyPr/>
          <a:lstStyle/>
          <a:p>
            <a:r>
              <a:rPr lang="en-US" sz="5866" dirty="0" err="1"/>
              <a:t>Rendimiento</a:t>
            </a:r>
            <a:r>
              <a:rPr lang="en-US" sz="5866" dirty="0"/>
              <a:t> </a:t>
            </a:r>
            <a:r>
              <a:rPr lang="en-US" sz="5866" dirty="0" err="1"/>
              <a:t>nativo</a:t>
            </a:r>
            <a:endParaRPr lang="en-US" sz="5866" dirty="0"/>
          </a:p>
        </p:txBody>
      </p:sp>
      <p:sp>
        <p:nvSpPr>
          <p:cNvPr id="3" name="Text Placeholder 2"/>
          <p:cNvSpPr>
            <a:spLocks noGrp="1"/>
          </p:cNvSpPr>
          <p:nvPr>
            <p:ph type="body" sz="quarter" idx="10"/>
          </p:nvPr>
        </p:nvSpPr>
        <p:spPr>
          <a:xfrm>
            <a:off x="643525" y="4577318"/>
            <a:ext cx="5377785" cy="141654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latin typeface="+mj-lt"/>
                <a:cs typeface="Segoe UI" panose="020B0502040204020203" pitchFamily="34" charset="0"/>
              </a:rPr>
              <a:t> </a:t>
            </a:r>
            <a:r>
              <a:rPr lang="en-US" sz="2353" dirty="0" err="1">
                <a:latin typeface="+mj-lt"/>
                <a:cs typeface="Segoe UI" panose="020B0502040204020203" pitchFamily="34" charset="0"/>
              </a:rPr>
              <a:t>usa</a:t>
            </a:r>
            <a:r>
              <a:rPr lang="en-US" sz="2353" dirty="0">
                <a:latin typeface="+mj-lt"/>
                <a:cs typeface="Segoe UI" panose="020B0502040204020203" pitchFamily="34" charset="0"/>
              </a:rPr>
              <a:t>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Ahead Of Time (AOT) para </a:t>
            </a:r>
            <a:r>
              <a:rPr lang="en-US" sz="2353" dirty="0" err="1">
                <a:latin typeface="+mj-lt"/>
                <a:cs typeface="Segoe UI" panose="020B0502040204020203" pitchFamily="34" charset="0"/>
              </a:rPr>
              <a:t>crear</a:t>
            </a:r>
            <a:r>
              <a:rPr lang="en-US" sz="2353" dirty="0">
                <a:latin typeface="+mj-lt"/>
                <a:cs typeface="Segoe UI" panose="020B0502040204020203" pitchFamily="34" charset="0"/>
              </a:rPr>
              <a:t> un </a:t>
            </a:r>
            <a:r>
              <a:rPr lang="en-US" sz="2353" dirty="0" err="1">
                <a:latin typeface="+mj-lt"/>
                <a:cs typeface="Segoe UI" panose="020B0502040204020203" pitchFamily="34" charset="0"/>
              </a:rPr>
              <a:t>binario</a:t>
            </a:r>
            <a:r>
              <a:rPr lang="en-US" sz="2353"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245385" y="4577317"/>
            <a:ext cx="5377785" cy="1416542"/>
          </a:xfrm>
        </p:spPr>
        <p:txBody>
          <a:bodyPr/>
          <a:lstStyle/>
          <a:p>
            <a:pPr marL="225615" lvl="1" defTabSz="447933">
              <a:lnSpc>
                <a:spcPct val="110000"/>
              </a:lnSpc>
              <a:defRPr/>
            </a:pPr>
            <a:r>
              <a:rPr lang="en-US" sz="2353" dirty="0" err="1">
                <a:solidFill>
                  <a:srgbClr val="66B11F"/>
                </a:solidFill>
                <a:cs typeface="Segoe UI" panose="020B0502040204020203" pitchFamily="34" charset="0"/>
              </a:rPr>
              <a:t>Xamarin.Android</a:t>
            </a:r>
            <a:r>
              <a:rPr lang="en-US" sz="2353" dirty="0">
                <a:latin typeface="+mj-lt"/>
                <a:cs typeface="Segoe UI" panose="020B0502040204020203" pitchFamily="34" charset="0"/>
              </a:rPr>
              <a:t> </a:t>
            </a:r>
            <a:r>
              <a:rPr lang="en-US" sz="2353" dirty="0" err="1">
                <a:latin typeface="+mj-lt"/>
                <a:cs typeface="Segoe UI" panose="020B0502040204020203" pitchFamily="34" charset="0"/>
              </a:rPr>
              <a:t>toma</a:t>
            </a:r>
            <a:r>
              <a:rPr lang="en-US" sz="2353" dirty="0">
                <a:latin typeface="+mj-lt"/>
                <a:cs typeface="Segoe UI" panose="020B0502040204020203" pitchFamily="34" charset="0"/>
              </a:rPr>
              <a:t> </a:t>
            </a:r>
            <a:r>
              <a:rPr lang="en-US" sz="2353" dirty="0" err="1">
                <a:latin typeface="+mj-lt"/>
                <a:cs typeface="Segoe UI" panose="020B0502040204020203" pitchFamily="34" charset="0"/>
              </a:rPr>
              <a:t>ventaja</a:t>
            </a:r>
            <a:r>
              <a:rPr lang="en-US" sz="2353" dirty="0">
                <a:latin typeface="+mj-lt"/>
                <a:cs typeface="Segoe UI" panose="020B0502040204020203" pitchFamily="34" charset="0"/>
              </a:rPr>
              <a:t> de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Just In Time (JIT) </a:t>
            </a:r>
            <a:r>
              <a:rPr lang="en-US" sz="2353" dirty="0" err="1">
                <a:latin typeface="+mj-lt"/>
                <a:cs typeface="Segoe UI" panose="020B0502040204020203" pitchFamily="34" charset="0"/>
              </a:rPr>
              <a:t>en</a:t>
            </a:r>
            <a:r>
              <a:rPr lang="en-US" sz="2353" dirty="0">
                <a:latin typeface="+mj-lt"/>
                <a:cs typeface="Segoe UI" panose="020B0502040204020203" pitchFamily="34" charset="0"/>
              </a:rPr>
              <a:t> </a:t>
            </a:r>
            <a:r>
              <a:rPr lang="en-US" sz="2353" dirty="0" err="1">
                <a:latin typeface="+mj-lt"/>
                <a:cs typeface="Segoe UI" panose="020B0502040204020203" pitchFamily="34" charset="0"/>
              </a:rPr>
              <a:t>dispositivos</a:t>
            </a:r>
            <a:r>
              <a:rPr lang="en-US" sz="2353" dirty="0">
                <a:latin typeface="+mj-lt"/>
                <a:cs typeface="Segoe UI" panose="020B0502040204020203" pitchFamily="34" charset="0"/>
              </a:rPr>
              <a:t> Android.</a:t>
            </a:r>
          </a:p>
        </p:txBody>
      </p:sp>
      <p:grpSp>
        <p:nvGrpSpPr>
          <p:cNvPr id="6" name="Group 5"/>
          <p:cNvGrpSpPr/>
          <p:nvPr/>
        </p:nvGrpSpPr>
        <p:grpSpPr>
          <a:xfrm>
            <a:off x="782011" y="1868260"/>
            <a:ext cx="10602962" cy="2573243"/>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496602" y="50772"/>
            <a:ext cx="10971244" cy="1142838"/>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865" y="1193610"/>
            <a:ext cx="12190271" cy="6215057"/>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334" y="275086"/>
            <a:ext cx="10971244" cy="1142838"/>
          </a:xfrm>
        </p:spPr>
        <p:txBody>
          <a:bodyPr/>
          <a:lstStyle/>
          <a:p>
            <a:r>
              <a:rPr lang="en-US" dirty="0"/>
              <a:t>Open Source</a:t>
            </a:r>
          </a:p>
        </p:txBody>
      </p:sp>
      <p:sp>
        <p:nvSpPr>
          <p:cNvPr id="4" name="TextBox 3"/>
          <p:cNvSpPr txBox="1"/>
          <p:nvPr/>
        </p:nvSpPr>
        <p:spPr>
          <a:xfrm>
            <a:off x="415334" y="1557449"/>
            <a:ext cx="8596681" cy="5014691"/>
          </a:xfrm>
          <a:prstGeom prst="rect">
            <a:avLst/>
          </a:prstGeom>
          <a:noFill/>
        </p:spPr>
        <p:txBody>
          <a:bodyPr wrap="square" rtlCol="0">
            <a:spAutoFit/>
          </a:bodyPr>
          <a:lstStyle/>
          <a:p>
            <a:pPr marL="342842" indent="-342842">
              <a:buFont typeface="Arial" charset="0"/>
              <a:buChar char="•"/>
            </a:pPr>
            <a:r>
              <a:rPr lang="en-US" sz="4000" dirty="0" err="1">
                <a:latin typeface="Segoe UI" charset="0"/>
                <a:ea typeface="Segoe UI" charset="0"/>
                <a:cs typeface="Segoe UI" charset="0"/>
              </a:rPr>
              <a:t>Xamarin.iOS</a:t>
            </a: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Xamarin.Mac</a:t>
            </a: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Xamarin.Android</a:t>
            </a:r>
            <a:endParaRPr lang="en-US" sz="4000" dirty="0">
              <a:latin typeface="Segoe UI" charset="0"/>
              <a:ea typeface="Segoe UI" charset="0"/>
              <a:cs typeface="Segoe UI" charset="0"/>
            </a:endParaRPr>
          </a:p>
          <a:p>
            <a:pPr marL="342842" indent="-342842">
              <a:buFont typeface="Arial" charset="0"/>
              <a:buChar char="•"/>
            </a:pPr>
            <a:r>
              <a:rPr lang="en-US" sz="4000" dirty="0">
                <a:latin typeface="Segoe UI" charset="0"/>
                <a:ea typeface="Segoe UI" charset="0"/>
                <a:cs typeface="Segoe UI" charset="0"/>
              </a:rPr>
              <a:t>Xamarin.Forms</a:t>
            </a:r>
          </a:p>
          <a:p>
            <a:pPr marL="342842" indent="-342842">
              <a:buFont typeface="Arial" charset="0"/>
              <a:buChar char="•"/>
            </a:pPr>
            <a:r>
              <a:rPr lang="en-US" sz="4000" dirty="0">
                <a:latin typeface="Segoe UI" charset="0"/>
                <a:ea typeface="Segoe UI" charset="0"/>
                <a:cs typeface="Segoe UI" charset="0"/>
              </a:rPr>
              <a:t>Bindings &amp; Plugins</a:t>
            </a:r>
          </a:p>
          <a:p>
            <a:pPr marL="342842" indent="-342842">
              <a:buFont typeface="Arial" charset="0"/>
              <a:buChar char="•"/>
            </a:pP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Cómo</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arrancar</a:t>
            </a: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Guías</a:t>
            </a:r>
            <a:r>
              <a:rPr lang="en-US" sz="4000" dirty="0">
                <a:latin typeface="Segoe UI" charset="0"/>
                <a:ea typeface="Segoe UI" charset="0"/>
                <a:cs typeface="Segoe UI" charset="0"/>
              </a:rPr>
              <a:t> de </a:t>
            </a:r>
            <a:r>
              <a:rPr lang="en-US" sz="4000" dirty="0" err="1">
                <a:latin typeface="Segoe UI" charset="0"/>
                <a:ea typeface="Segoe UI" charset="0"/>
                <a:cs typeface="Segoe UI" charset="0"/>
              </a:rPr>
              <a:t>contribución</a:t>
            </a:r>
            <a:endParaRPr lang="en-US" sz="400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6583009" y="487"/>
            <a:ext cx="13193260" cy="6857027"/>
          </a:xfrm>
          <a:prstGeom prst="rect">
            <a:avLst/>
          </a:prstGeom>
        </p:spPr>
      </p:pic>
    </p:spTree>
    <p:extLst>
      <p:ext uri="{BB962C8B-B14F-4D97-AF65-F5344CB8AC3E}">
        <p14:creationId xmlns:p14="http://schemas.microsoft.com/office/powerpoint/2010/main" val="10276547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 y="488"/>
            <a:ext cx="12190271" cy="751007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316506" y="399545"/>
            <a:ext cx="3472050" cy="1142838"/>
          </a:xfrm>
        </p:spPr>
        <p:txBody>
          <a:bodyPr/>
          <a:lstStyle/>
          <a:p>
            <a:r>
              <a:rPr lang="en-US" sz="6399" dirty="0"/>
              <a:t>C# </a:t>
            </a:r>
            <a:r>
              <a:rPr lang="en-US" sz="6399" dirty="0" err="1"/>
              <a:t>mola</a:t>
            </a:r>
            <a:endParaRPr lang="en-US" sz="6399" dirty="0"/>
          </a:p>
        </p:txBody>
      </p:sp>
      <p:sp>
        <p:nvSpPr>
          <p:cNvPr id="12" name="Title 1"/>
          <p:cNvSpPr txBox="1">
            <a:spLocks/>
          </p:cNvSpPr>
          <p:nvPr/>
        </p:nvSpPr>
        <p:spPr>
          <a:xfrm>
            <a:off x="8519542" y="3802661"/>
            <a:ext cx="3472050" cy="1705216"/>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6399" b="1" dirty="0"/>
              <a:t>Y lo </a:t>
            </a:r>
            <a:r>
              <a:rPr lang="en-US" sz="6399" b="1" dirty="0" err="1"/>
              <a:t>sabes</a:t>
            </a:r>
            <a:r>
              <a:rPr lang="en-US" sz="6399" b="1" dirty="0"/>
              <a:t>!</a:t>
            </a:r>
          </a:p>
        </p:txBody>
      </p:sp>
    </p:spTree>
    <p:extLst>
      <p:ext uri="{BB962C8B-B14F-4D97-AF65-F5344CB8AC3E}">
        <p14:creationId xmlns:p14="http://schemas.microsoft.com/office/powerpoint/2010/main" val="1498350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170977"/>
            <a:ext cx="10971244" cy="1142838"/>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777" y="1351175"/>
            <a:ext cx="4531005" cy="130214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8624" y="5044128"/>
            <a:ext cx="4531005" cy="130455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778" y="3111512"/>
            <a:ext cx="4505851" cy="147443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40" y="1632970"/>
            <a:ext cx="4448276"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a:t>
            </a:r>
          </a:p>
        </p:txBody>
      </p:sp>
      <p:sp>
        <p:nvSpPr>
          <p:cNvPr id="7" name="TextBox 6"/>
          <p:cNvSpPr txBox="1"/>
          <p:nvPr/>
        </p:nvSpPr>
        <p:spPr>
          <a:xfrm>
            <a:off x="6418338" y="3479445"/>
            <a:ext cx="5505915"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XML</a:t>
            </a:r>
          </a:p>
        </p:txBody>
      </p:sp>
      <p:sp>
        <p:nvSpPr>
          <p:cNvPr id="8" name="TextBox 7"/>
          <p:cNvSpPr txBox="1"/>
          <p:nvPr/>
        </p:nvSpPr>
        <p:spPr>
          <a:xfrm>
            <a:off x="6418338" y="5325922"/>
            <a:ext cx="5505915" cy="1181871"/>
          </a:xfrm>
          <a:prstGeom prst="rect">
            <a:avLst/>
          </a:prstGeom>
          <a:noFill/>
        </p:spPr>
        <p:txBody>
          <a:bodyPr wrap="square" lIns="182854" tIns="146284" rIns="182854" bIns="146284" rtlCol="0">
            <a:spAutoFit/>
          </a:bodyPr>
          <a:lstStyle/>
          <a:p>
            <a:pPr>
              <a:lnSpc>
                <a:spcPct val="90000"/>
              </a:lnSpc>
              <a:spcAft>
                <a:spcPts val="600"/>
              </a:spcAft>
            </a:pPr>
            <a:r>
              <a:rPr lang="en-US" sz="3200" dirty="0" err="1">
                <a:gradFill>
                  <a:gsLst>
                    <a:gs pos="2917">
                      <a:schemeClr val="tx1"/>
                    </a:gs>
                    <a:gs pos="30000">
                      <a:schemeClr val="tx1"/>
                    </a:gs>
                  </a:gsLst>
                  <a:lin ang="5400000" scaled="0"/>
                </a:gradFill>
              </a:rPr>
              <a:t>Gestión</a:t>
            </a:r>
            <a:r>
              <a:rPr lang="en-US" sz="3200" dirty="0">
                <a:gradFill>
                  <a:gsLst>
                    <a:gs pos="2917">
                      <a:schemeClr val="tx1"/>
                    </a:gs>
                    <a:gs pos="30000">
                      <a:schemeClr val="tx1"/>
                    </a:gs>
                  </a:gsLst>
                  <a:lin ang="5400000" scaled="0"/>
                </a:gradFill>
              </a:rPr>
              <a:t> de </a:t>
            </a:r>
            <a:r>
              <a:rPr lang="en-US" sz="3200" dirty="0" err="1">
                <a:gradFill>
                  <a:gsLst>
                    <a:gs pos="2917">
                      <a:schemeClr val="tx1"/>
                    </a:gs>
                    <a:gs pos="30000">
                      <a:schemeClr val="tx1"/>
                    </a:gs>
                  </a:gsLst>
                  <a:lin ang="5400000" scaled="0"/>
                </a:gradFill>
              </a:rPr>
              <a:t>eventos</a:t>
            </a:r>
            <a:r>
              <a:rPr lang="en-US" sz="3200" dirty="0">
                <a:gradFill>
                  <a:gsLst>
                    <a:gs pos="2917">
                      <a:schemeClr val="tx1"/>
                    </a:gs>
                    <a:gs pos="30000">
                      <a:schemeClr val="tx1"/>
                    </a:gs>
                  </a:gsLst>
                  <a:lin ang="5400000" scaled="0"/>
                </a:gradFill>
              </a:rPr>
              <a:t> y </a:t>
            </a:r>
            <a:r>
              <a:rPr lang="en-US" sz="3200" dirty="0" err="1">
                <a:gradFill>
                  <a:gsLst>
                    <a:gs pos="2917">
                      <a:schemeClr val="tx1"/>
                    </a:gs>
                    <a:gs pos="30000">
                      <a:schemeClr val="tx1"/>
                    </a:gs>
                  </a:gsLst>
                  <a:lin ang="5400000" scaled="0"/>
                </a:gradFill>
              </a:rPr>
              <a:t>delegados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73" y="75895"/>
            <a:ext cx="10971244" cy="1142838"/>
          </a:xfrm>
        </p:spPr>
        <p:txBody>
          <a:bodyPr/>
          <a:lstStyle/>
          <a:p>
            <a:r>
              <a:rPr lang="en-US" dirty="0" err="1"/>
              <a:t>Async</a:t>
            </a:r>
            <a:r>
              <a:rPr lang="en-US" dirty="0"/>
              <a:t>/Await</a:t>
            </a:r>
          </a:p>
        </p:txBody>
      </p:sp>
      <p:sp>
        <p:nvSpPr>
          <p:cNvPr id="3" name="TextBox 2"/>
          <p:cNvSpPr txBox="1"/>
          <p:nvPr/>
        </p:nvSpPr>
        <p:spPr>
          <a:xfrm>
            <a:off x="1669457" y="5870075"/>
            <a:ext cx="8855407" cy="582960"/>
          </a:xfrm>
          <a:prstGeom prst="rect">
            <a:avLst/>
          </a:prstGeom>
          <a:noFill/>
        </p:spPr>
        <p:txBody>
          <a:bodyPr wrap="square" rtlCol="0">
            <a:spAutoFit/>
          </a:bodyPr>
          <a:lstStyle/>
          <a:p>
            <a:pPr algn="ctr"/>
            <a:r>
              <a:rPr lang="en-US" sz="3200" dirty="0" err="1">
                <a:solidFill>
                  <a:schemeClr val="bg1">
                    <a:lumMod val="50000"/>
                  </a:schemeClr>
                </a:solidFill>
                <a:cs typeface="Helvetica" panose="020B0604020202020204" pitchFamily="34" charset="0"/>
              </a:rPr>
              <a:t>Código</a:t>
            </a:r>
            <a:r>
              <a:rPr lang="en-US" sz="3200" dirty="0">
                <a:solidFill>
                  <a:schemeClr val="bg1">
                    <a:lumMod val="50000"/>
                  </a:schemeClr>
                </a:solidFill>
                <a:cs typeface="Helvetica" panose="020B0604020202020204" pitchFamily="34" charset="0"/>
              </a:rPr>
              <a:t> </a:t>
            </a:r>
            <a:r>
              <a:rPr lang="en-US" sz="3200" dirty="0" err="1">
                <a:solidFill>
                  <a:schemeClr val="bg1">
                    <a:lumMod val="50000"/>
                  </a:schemeClr>
                </a:solidFill>
                <a:cs typeface="Helvetica" panose="020B0604020202020204" pitchFamily="34" charset="0"/>
              </a:rPr>
              <a:t>más</a:t>
            </a:r>
            <a:r>
              <a:rPr lang="en-US" sz="3200" dirty="0">
                <a:solidFill>
                  <a:schemeClr val="bg1">
                    <a:lumMod val="50000"/>
                  </a:schemeClr>
                </a:solidFill>
                <a:cs typeface="Helvetica" panose="020B0604020202020204" pitchFamily="34" charset="0"/>
              </a:rPr>
              <a:t> simple, </a:t>
            </a:r>
            <a:r>
              <a:rPr lang="en-US" sz="3200" dirty="0" err="1">
                <a:solidFill>
                  <a:schemeClr val="bg1">
                    <a:lumMod val="50000"/>
                  </a:schemeClr>
                </a:solidFill>
                <a:cs typeface="Helvetica" panose="020B0604020202020204" pitchFamily="34" charset="0"/>
              </a:rPr>
              <a:t>mantenimiento</a:t>
            </a:r>
            <a:endParaRPr lang="en-US" sz="3200" dirty="0">
              <a:solidFill>
                <a:schemeClr val="bg1">
                  <a:lumMod val="50000"/>
                </a:schemeClr>
              </a:solidFill>
              <a:cs typeface="Helvetica" panose="020B0604020202020204" pitchFamily="34" charset="0"/>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4285" y="1370976"/>
            <a:ext cx="7365749" cy="434167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4410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69239" y="1189496"/>
            <a:ext cx="11653523" cy="6037544"/>
          </a:xfrm>
        </p:spPr>
        <p:txBody>
          <a:bodyPr/>
          <a:lstStyle/>
          <a:p>
            <a:r>
              <a:rPr lang="en-US" sz="1200" dirty="0" err="1"/>
              <a:t>Introducción</a:t>
            </a:r>
            <a:r>
              <a:rPr lang="en-US" sz="1200" dirty="0"/>
              <a:t> al taller</a:t>
            </a:r>
          </a:p>
          <a:p>
            <a:r>
              <a:rPr lang="en-US" sz="1200" dirty="0" err="1"/>
              <a:t>Repaso</a:t>
            </a:r>
            <a:r>
              <a:rPr lang="en-US" sz="1200" dirty="0"/>
              <a:t> a Xamarin</a:t>
            </a:r>
          </a:p>
          <a:p>
            <a:r>
              <a:rPr lang="en-US" sz="1200" dirty="0" err="1"/>
              <a:t>Creación</a:t>
            </a:r>
            <a:r>
              <a:rPr lang="en-US" sz="1200" dirty="0"/>
              <a:t> </a:t>
            </a:r>
            <a:r>
              <a:rPr lang="en-US" sz="1200" dirty="0" err="1"/>
              <a:t>proyecto</a:t>
            </a:r>
            <a:endParaRPr lang="en-US" sz="1200" dirty="0"/>
          </a:p>
          <a:p>
            <a:pPr marL="171450" lvl="1" indent="-171450">
              <a:buFont typeface="Arial" panose="020B0604020202020204" pitchFamily="34" charset="0"/>
              <a:buChar char="•"/>
            </a:pPr>
            <a:r>
              <a:rPr lang="en-US" sz="1200" dirty="0" err="1"/>
              <a:t>Estructura</a:t>
            </a:r>
            <a:r>
              <a:rPr lang="en-US" sz="1200" dirty="0"/>
              <a:t> </a:t>
            </a:r>
            <a:r>
              <a:rPr lang="en-US" sz="1200" dirty="0" err="1"/>
              <a:t>proyecto</a:t>
            </a:r>
            <a:endParaRPr lang="en-US" sz="1200" dirty="0"/>
          </a:p>
          <a:p>
            <a:pPr marL="171450" lvl="1" indent="-171450">
              <a:buFont typeface="Arial" panose="020B0604020202020204" pitchFamily="34" charset="0"/>
              <a:buChar char="•"/>
            </a:pPr>
            <a:r>
              <a:rPr lang="en-US" sz="1200" dirty="0"/>
              <a:t>MVVM</a:t>
            </a:r>
          </a:p>
          <a:p>
            <a:pPr marL="171450" lvl="1" indent="-171450">
              <a:buFont typeface="Arial" panose="020B0604020202020204" pitchFamily="34" charset="0"/>
              <a:buChar char="•"/>
            </a:pPr>
            <a:r>
              <a:rPr lang="en-US" sz="1200" dirty="0" err="1"/>
              <a:t>Primeras</a:t>
            </a:r>
            <a:r>
              <a:rPr lang="en-US" sz="1200" dirty="0"/>
              <a:t> </a:t>
            </a:r>
            <a:r>
              <a:rPr lang="en-US" sz="1200" dirty="0" err="1"/>
              <a:t>pruebas</a:t>
            </a:r>
            <a:r>
              <a:rPr lang="en-US" sz="1200" dirty="0"/>
              <a:t> enlace a </a:t>
            </a:r>
            <a:r>
              <a:rPr lang="en-US" sz="1200" dirty="0" err="1"/>
              <a:t>datos</a:t>
            </a:r>
            <a:endParaRPr lang="en-US" sz="1200" dirty="0"/>
          </a:p>
          <a:p>
            <a:r>
              <a:rPr lang="en-US" sz="1200" dirty="0"/>
              <a:t>La </a:t>
            </a:r>
            <a:r>
              <a:rPr lang="en-US" sz="1200" dirty="0" err="1"/>
              <a:t>interfaz</a:t>
            </a:r>
            <a:r>
              <a:rPr lang="en-US" sz="1200" dirty="0"/>
              <a:t> </a:t>
            </a:r>
            <a:r>
              <a:rPr lang="en-US" sz="1200" dirty="0" err="1"/>
              <a:t>compartida</a:t>
            </a:r>
            <a:endParaRPr lang="en-US" sz="1200" dirty="0"/>
          </a:p>
          <a:p>
            <a:pPr marL="171450" lvl="1" indent="-171450">
              <a:buFont typeface="Arial" panose="020B0604020202020204" pitchFamily="34" charset="0"/>
              <a:buChar char="•"/>
            </a:pPr>
            <a:r>
              <a:rPr lang="en-US" sz="1200" dirty="0" err="1"/>
              <a:t>Páginas</a:t>
            </a:r>
            <a:r>
              <a:rPr lang="en-US" sz="1200" dirty="0"/>
              <a:t>, Layouts y </a:t>
            </a:r>
            <a:r>
              <a:rPr lang="en-US" sz="1200" dirty="0" err="1"/>
              <a:t>controles</a:t>
            </a:r>
            <a:r>
              <a:rPr lang="en-US" sz="1200" dirty="0"/>
              <a:t> </a:t>
            </a:r>
            <a:r>
              <a:rPr lang="en-US" sz="1200" dirty="0" err="1"/>
              <a:t>en</a:t>
            </a:r>
            <a:r>
              <a:rPr lang="en-US" sz="1200" dirty="0"/>
              <a:t> </a:t>
            </a:r>
            <a:r>
              <a:rPr lang="en-US" sz="1200" dirty="0" err="1"/>
              <a:t>Xamarin.Forms</a:t>
            </a:r>
            <a:endParaRPr lang="en-US" sz="1200" dirty="0"/>
          </a:p>
          <a:p>
            <a:pPr marL="171450" lvl="1" indent="-171450">
              <a:buFont typeface="Arial" panose="020B0604020202020204" pitchFamily="34" charset="0"/>
              <a:buChar char="•"/>
            </a:pPr>
            <a:r>
              <a:rPr lang="en-US" sz="1200" dirty="0" err="1"/>
              <a:t>Recursos</a:t>
            </a:r>
            <a:r>
              <a:rPr lang="en-US" sz="1200" dirty="0"/>
              <a:t> y </a:t>
            </a:r>
            <a:r>
              <a:rPr lang="en-US" sz="1200" dirty="0" err="1"/>
              <a:t>estilos</a:t>
            </a:r>
            <a:endParaRPr lang="en-US" sz="1200" dirty="0"/>
          </a:p>
          <a:p>
            <a:pPr marL="171450" lvl="1" indent="-171450">
              <a:buFont typeface="Arial" panose="020B0604020202020204" pitchFamily="34" charset="0"/>
              <a:buChar char="•"/>
            </a:pPr>
            <a:r>
              <a:rPr lang="en-US" sz="1200" dirty="0" err="1"/>
              <a:t>Creando</a:t>
            </a:r>
            <a:r>
              <a:rPr lang="en-US" sz="1200" dirty="0"/>
              <a:t> la </a:t>
            </a:r>
            <a:r>
              <a:rPr lang="en-US" sz="1200" dirty="0" err="1"/>
              <a:t>interfaz</a:t>
            </a:r>
            <a:r>
              <a:rPr lang="en-US" sz="1200" dirty="0"/>
              <a:t> </a:t>
            </a:r>
            <a:r>
              <a:rPr lang="en-US" sz="1200" dirty="0" err="1"/>
              <a:t>básica</a:t>
            </a:r>
            <a:r>
              <a:rPr lang="en-US" sz="1200" dirty="0"/>
              <a:t> de </a:t>
            </a:r>
            <a:r>
              <a:rPr lang="en-US" sz="1200" dirty="0" err="1"/>
              <a:t>nuestra</a:t>
            </a:r>
            <a:r>
              <a:rPr lang="en-US" sz="1200" dirty="0"/>
              <a:t> App</a:t>
            </a:r>
          </a:p>
          <a:p>
            <a:r>
              <a:rPr lang="en-US" sz="1200" dirty="0" err="1"/>
              <a:t>Creación</a:t>
            </a:r>
            <a:r>
              <a:rPr lang="en-US" sz="1200" dirty="0"/>
              <a:t> de </a:t>
            </a:r>
            <a:r>
              <a:rPr lang="en-US" sz="1200" dirty="0" err="1"/>
              <a:t>servicios</a:t>
            </a:r>
            <a:endParaRPr lang="en-US" sz="1200" dirty="0"/>
          </a:p>
          <a:p>
            <a:pPr marL="171450" lvl="1" indent="-171450">
              <a:buFont typeface="Arial" panose="020B0604020202020204" pitchFamily="34" charset="0"/>
              <a:buChar char="•"/>
            </a:pPr>
            <a:r>
              <a:rPr lang="en-US" sz="1200" dirty="0" err="1"/>
              <a:t>Conceptos</a:t>
            </a:r>
            <a:r>
              <a:rPr lang="en-US" sz="1200" dirty="0"/>
              <a:t> </a:t>
            </a:r>
            <a:r>
              <a:rPr lang="en-US" sz="1200" dirty="0" err="1"/>
              <a:t>básicos</a:t>
            </a:r>
            <a:r>
              <a:rPr lang="en-US" sz="1200" dirty="0"/>
              <a:t> </a:t>
            </a:r>
            <a:r>
              <a:rPr lang="en-US" sz="1200" dirty="0" err="1"/>
              <a:t>relacionados</a:t>
            </a:r>
            <a:r>
              <a:rPr lang="en-US" sz="1200" dirty="0"/>
              <a:t> con </a:t>
            </a:r>
            <a:r>
              <a:rPr lang="en-US" sz="1200" dirty="0" err="1"/>
              <a:t>servicios</a:t>
            </a:r>
            <a:endParaRPr lang="en-US" sz="1200" dirty="0"/>
          </a:p>
          <a:p>
            <a:pPr marL="171450" lvl="1" indent="-171450">
              <a:buFont typeface="Arial" panose="020B0604020202020204" pitchFamily="34" charset="0"/>
              <a:buChar char="•"/>
            </a:pPr>
            <a:r>
              <a:rPr lang="en-US" sz="1200" dirty="0" err="1"/>
              <a:t>Creación</a:t>
            </a:r>
            <a:r>
              <a:rPr lang="en-US" sz="1200" dirty="0"/>
              <a:t> de </a:t>
            </a:r>
            <a:r>
              <a:rPr lang="en-US" sz="1200" dirty="0" err="1"/>
              <a:t>servicios</a:t>
            </a:r>
            <a:r>
              <a:rPr lang="en-US" sz="1200" dirty="0"/>
              <a:t> (</a:t>
            </a:r>
            <a:r>
              <a:rPr lang="en-US" sz="1200" dirty="0" err="1"/>
              <a:t>navegación</a:t>
            </a:r>
            <a:r>
              <a:rPr lang="en-US" sz="1200" dirty="0"/>
              <a:t> y REST)</a:t>
            </a:r>
          </a:p>
          <a:p>
            <a:pPr marL="171450" lvl="1" indent="-171450">
              <a:buFont typeface="Arial" panose="020B0604020202020204" pitchFamily="34" charset="0"/>
              <a:buChar char="•"/>
            </a:pPr>
            <a:r>
              <a:rPr lang="en-US" sz="1200" dirty="0" err="1"/>
              <a:t>Usando</a:t>
            </a:r>
            <a:r>
              <a:rPr lang="en-US" sz="1200" dirty="0"/>
              <a:t> plugins</a:t>
            </a:r>
          </a:p>
          <a:p>
            <a:r>
              <a:rPr lang="en-US" sz="1200" dirty="0" err="1"/>
              <a:t>Navegación</a:t>
            </a:r>
            <a:endParaRPr lang="en-US" sz="1200" dirty="0"/>
          </a:p>
          <a:p>
            <a:pPr marL="171450" lvl="1" indent="-171450">
              <a:buFont typeface="Arial" panose="020B0604020202020204" pitchFamily="34" charset="0"/>
              <a:buChar char="•"/>
            </a:pPr>
            <a:r>
              <a:rPr lang="en-US" sz="1200" dirty="0" err="1"/>
              <a:t>Conceptos</a:t>
            </a:r>
            <a:r>
              <a:rPr lang="en-US" sz="1200" dirty="0"/>
              <a:t> </a:t>
            </a:r>
            <a:r>
              <a:rPr lang="en-US" sz="1200" dirty="0" err="1"/>
              <a:t>básicos</a:t>
            </a:r>
            <a:r>
              <a:rPr lang="en-US" sz="1200" dirty="0"/>
              <a:t> de </a:t>
            </a:r>
            <a:r>
              <a:rPr lang="en-US" sz="1200" dirty="0" err="1"/>
              <a:t>navegación</a:t>
            </a:r>
            <a:endParaRPr lang="en-US" sz="1200" dirty="0"/>
          </a:p>
          <a:p>
            <a:pPr marL="171450" lvl="1" indent="-171450">
              <a:buFont typeface="Arial" panose="020B0604020202020204" pitchFamily="34" charset="0"/>
              <a:buChar char="•"/>
            </a:pPr>
            <a:r>
              <a:rPr lang="en-US" sz="1200" dirty="0" err="1"/>
              <a:t>Completar</a:t>
            </a:r>
            <a:r>
              <a:rPr lang="en-US" sz="1200" dirty="0"/>
              <a:t> la App</a:t>
            </a:r>
          </a:p>
          <a:p>
            <a:pPr lvl="1"/>
            <a:endParaRPr lang="en-US" sz="1568"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150" y="350911"/>
            <a:ext cx="10971244" cy="1142838"/>
          </a:xfrm>
        </p:spPr>
        <p:txBody>
          <a:bodyPr/>
          <a:lstStyle/>
          <a:p>
            <a:r>
              <a:rPr lang="en-US" dirty="0"/>
              <a:t>Android </a:t>
            </a:r>
            <a:r>
              <a:rPr lang="en-US" dirty="0" err="1"/>
              <a:t>ItemClick</a:t>
            </a:r>
            <a:r>
              <a:rPr lang="en-US" dirty="0"/>
              <a:t>, ¿</a:t>
            </a:r>
            <a:r>
              <a:rPr lang="en-US" dirty="0" err="1"/>
              <a:t>ves</a:t>
            </a:r>
            <a:r>
              <a:rPr lang="en-US" dirty="0"/>
              <a:t> </a:t>
            </a:r>
            <a:r>
              <a:rPr lang="en-US" dirty="0" err="1"/>
              <a:t>diferencias</a:t>
            </a:r>
            <a:r>
              <a:rPr lang="en-US" dirty="0"/>
              <a:t>?</a:t>
            </a:r>
          </a:p>
        </p:txBody>
      </p:sp>
      <p:sp>
        <p:nvSpPr>
          <p:cNvPr id="7" name="TextBox 6"/>
          <p:cNvSpPr txBox="1"/>
          <p:nvPr/>
        </p:nvSpPr>
        <p:spPr>
          <a:xfrm>
            <a:off x="7306891" y="1302619"/>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con Xamarin</a:t>
            </a:r>
          </a:p>
        </p:txBody>
      </p:sp>
      <p:sp>
        <p:nvSpPr>
          <p:cNvPr id="8" name="TextBox 7"/>
          <p:cNvSpPr txBox="1"/>
          <p:nvPr/>
        </p:nvSpPr>
        <p:spPr>
          <a:xfrm>
            <a:off x="1316413" y="1302617"/>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0067" y="2075884"/>
            <a:ext cx="5518705" cy="17119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88964" y="4254295"/>
            <a:ext cx="5661875"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&amp; </a:t>
            </a:r>
            <a:r>
              <a:rPr lang="en-US" sz="3200" dirty="0" err="1">
                <a:solidFill>
                  <a:schemeClr val="bg1">
                    <a:lumMod val="50000"/>
                  </a:schemeClr>
                </a:solidFill>
                <a:cs typeface="Helvetica" panose="020B0604020202020204" pitchFamily="34" charset="0"/>
              </a:rPr>
              <a:t>Async</a:t>
            </a:r>
            <a:r>
              <a:rPr lang="en-US" sz="3200"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0863" y="5172132"/>
            <a:ext cx="5558073" cy="14184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797400" y="4790070"/>
            <a:ext cx="1161886" cy="373861"/>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875" y="2082678"/>
            <a:ext cx="5514050" cy="147380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48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Crear proyecto</a:t>
            </a:r>
          </a:p>
        </p:txBody>
      </p:sp>
      <p:sp>
        <p:nvSpPr>
          <p:cNvPr id="5" name="Marcador de texto 4"/>
          <p:cNvSpPr>
            <a:spLocks noGrp="1"/>
          </p:cNvSpPr>
          <p:nvPr>
            <p:ph type="subTitle" idx="1"/>
          </p:nvPr>
        </p:nvSpPr>
        <p:spPr/>
        <p:txBody>
          <a:bodyPr/>
          <a:lstStyle/>
          <a:p>
            <a:r>
              <a:rPr lang="es-ES" dirty="0"/>
              <a:t>Conociendo las plantillas y contenido básico</a:t>
            </a:r>
          </a:p>
        </p:txBody>
      </p:sp>
    </p:spTree>
    <p:extLst>
      <p:ext uri="{BB962C8B-B14F-4D97-AF65-F5344CB8AC3E}">
        <p14:creationId xmlns:p14="http://schemas.microsoft.com/office/powerpoint/2010/main" val="35370769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53" y="1804903"/>
            <a:ext cx="10971244" cy="2897726"/>
          </a:xfrm>
        </p:spPr>
        <p:txBody>
          <a:bodyPr/>
          <a:lstStyle/>
          <a:p>
            <a:pPr algn="ctr"/>
            <a:r>
              <a:rPr lang="es-ES_tradnl" sz="9598" spc="-400" dirty="0">
                <a:solidFill>
                  <a:schemeClr val="tx1">
                    <a:lumMod val="50000"/>
                    <a:lumOff val="50000"/>
                  </a:schemeClr>
                </a:solidFill>
              </a:rPr>
              <a:t>¿</a:t>
            </a:r>
            <a:r>
              <a:rPr lang="es-ES_tradnl" sz="7058" spc="-400" dirty="0">
                <a:solidFill>
                  <a:schemeClr val="tx1">
                    <a:lumMod val="50000"/>
                    <a:lumOff val="50000"/>
                  </a:schemeClr>
                </a:solidFill>
              </a:rPr>
              <a:t>Cómo funciona es </a:t>
            </a:r>
            <a:r>
              <a:rPr lang="es-ES_tradnl" sz="7058" spc="-400" dirty="0" err="1">
                <a:solidFill>
                  <a:schemeClr val="tx1">
                    <a:lumMod val="50000"/>
                    <a:lumOff val="50000"/>
                  </a:schemeClr>
                </a:solidFill>
              </a:rPr>
              <a:t>Xamarin</a:t>
            </a:r>
            <a:r>
              <a:rPr lang="es-ES_tradnl" sz="7058" spc="-400" dirty="0">
                <a:solidFill>
                  <a:schemeClr val="tx1">
                    <a:lumMod val="50000"/>
                    <a:lumOff val="50000"/>
                  </a:schemeClr>
                </a:solidFill>
              </a:rPr>
              <a:t>?</a:t>
            </a:r>
            <a:endParaRPr lang="es-ES_tradnl" sz="9598" spc="-4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537" y="471894"/>
            <a:ext cx="10971244" cy="1142838"/>
          </a:xfrm>
        </p:spPr>
        <p:txBody>
          <a:bodyPr/>
          <a:lstStyle/>
          <a:p>
            <a:r>
              <a:rPr lang="en-US" dirty="0"/>
              <a:t>Windows APIs</a:t>
            </a:r>
          </a:p>
        </p:txBody>
      </p:sp>
      <p:grpSp>
        <p:nvGrpSpPr>
          <p:cNvPr id="44" name="Group 43"/>
          <p:cNvGrpSpPr/>
          <p:nvPr/>
        </p:nvGrpSpPr>
        <p:grpSpPr>
          <a:xfrm>
            <a:off x="759028" y="1785790"/>
            <a:ext cx="10714759" cy="1039675"/>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Microsoft.Phone</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Windows.Storage</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Microsoft.Devices</a:t>
              </a:r>
              <a:endParaRPr lang="en-US" sz="1766" dirty="0">
                <a:solidFill>
                  <a:srgbClr val="FFFFFF"/>
                </a:solidFill>
                <a:cs typeface="Helvetica Light"/>
              </a:endParaRPr>
            </a:p>
          </p:txBody>
        </p:sp>
        <p:sp>
          <p:nvSpPr>
            <p:cNvPr id="34" name="TextBox 33"/>
            <p:cNvSpPr txBox="1"/>
            <p:nvPr/>
          </p:nvSpPr>
          <p:spPr>
            <a:xfrm>
              <a:off x="6299200" y="1820862"/>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grpSp>
        <p:nvGrpSpPr>
          <p:cNvPr id="38" name="Group 37"/>
          <p:cNvGrpSpPr/>
          <p:nvPr/>
        </p:nvGrpSpPr>
        <p:grpSpPr>
          <a:xfrm>
            <a:off x="754538" y="3765113"/>
            <a:ext cx="10714759" cy="666219"/>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25" name="Rounded Rectangle 24"/>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26" name="Rounded Rectangle 25"/>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27" name="Rounded Rectangle 26"/>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28" name="Rounded Rectangle 27"/>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75" y="616608"/>
            <a:ext cx="10971244" cy="1142838"/>
          </a:xfrm>
        </p:spPr>
        <p:txBody>
          <a:bodyPr/>
          <a:lstStyle/>
          <a:p>
            <a:r>
              <a:rPr lang="en-US" sz="5866" dirty="0"/>
              <a:t>iOS – </a:t>
            </a:r>
            <a:r>
              <a:rPr lang="en-US" sz="5866" dirty="0" err="1"/>
              <a:t>Acceso</a:t>
            </a:r>
            <a:r>
              <a:rPr lang="en-US" sz="5866" dirty="0"/>
              <a:t> al 100% de las APIs</a:t>
            </a:r>
          </a:p>
        </p:txBody>
      </p:sp>
      <p:grpSp>
        <p:nvGrpSpPr>
          <p:cNvPr id="3" name="Group 2"/>
          <p:cNvGrpSpPr/>
          <p:nvPr/>
        </p:nvGrpSpPr>
        <p:grpSpPr>
          <a:xfrm>
            <a:off x="759028" y="1930504"/>
            <a:ext cx="10714759" cy="89496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MapKit</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UIKit</a:t>
              </a:r>
              <a:endParaRPr lang="en-US" sz="1766"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iBeacon</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CoreGraphics</a:t>
              </a:r>
              <a:endParaRPr lang="en-US" sz="1766"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CoreMotion</a:t>
              </a:r>
              <a:endParaRPr lang="en-US" sz="1766" dirty="0">
                <a:solidFill>
                  <a:srgbClr val="FFFFFF"/>
                </a:solidFill>
                <a:cs typeface="Helvetica Light"/>
              </a:endParaRPr>
            </a:p>
          </p:txBody>
        </p:sp>
        <p:sp>
          <p:nvSpPr>
            <p:cNvPr id="34" name="TextBox 33"/>
            <p:cNvSpPr txBox="1"/>
            <p:nvPr/>
          </p:nvSpPr>
          <p:spPr>
            <a:xfrm>
              <a:off x="6299200" y="1968500"/>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7" name="Left Brace 36"/>
          <p:cNvSpPr/>
          <p:nvPr/>
        </p:nvSpPr>
        <p:spPr>
          <a:xfrm rot="5400000" flipH="1">
            <a:off x="5934169" y="-392713"/>
            <a:ext cx="373457" cy="10705778"/>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2" name="Rounded Rectangle 31"/>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546583"/>
            <a:ext cx="10971244" cy="1142838"/>
          </a:xfrm>
        </p:spPr>
        <p:txBody>
          <a:bodyPr/>
          <a:lstStyle/>
          <a:p>
            <a:r>
              <a:rPr lang="en-US" sz="5333" dirty="0"/>
              <a:t>Android – </a:t>
            </a:r>
            <a:r>
              <a:rPr lang="en-US" sz="5333" dirty="0" err="1"/>
              <a:t>Acceso</a:t>
            </a:r>
            <a:r>
              <a:rPr lang="en-US" sz="5333" dirty="0"/>
              <a:t> al 100%de las  APIs</a:t>
            </a:r>
          </a:p>
        </p:txBody>
      </p:sp>
      <p:sp>
        <p:nvSpPr>
          <p:cNvPr id="19" name="Rounded Rectangle 18"/>
          <p:cNvSpPr/>
          <p:nvPr/>
        </p:nvSpPr>
        <p:spPr>
          <a:xfrm>
            <a:off x="759030"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Text-to-speech</a:t>
            </a:r>
          </a:p>
        </p:txBody>
      </p:sp>
      <p:sp>
        <p:nvSpPr>
          <p:cNvPr id="20" name="Rounded Rectangle 19"/>
          <p:cNvSpPr/>
          <p:nvPr/>
        </p:nvSpPr>
        <p:spPr>
          <a:xfrm>
            <a:off x="2929317"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ActionBar</a:t>
            </a:r>
            <a:endParaRPr lang="en-US" sz="1766" dirty="0">
              <a:solidFill>
                <a:srgbClr val="FFFFFF"/>
              </a:solidFill>
              <a:cs typeface="Helvetica Light"/>
            </a:endParaRPr>
          </a:p>
        </p:txBody>
      </p:sp>
      <p:sp>
        <p:nvSpPr>
          <p:cNvPr id="21" name="Rounded Rectangle 20"/>
          <p:cNvSpPr/>
          <p:nvPr/>
        </p:nvSpPr>
        <p:spPr>
          <a:xfrm>
            <a:off x="5099603"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567" dirty="0">
                <a:solidFill>
                  <a:srgbClr val="FFFFFF"/>
                </a:solidFill>
                <a:cs typeface="Helvetica Light"/>
              </a:rPr>
              <a:t>Printing Framework</a:t>
            </a:r>
          </a:p>
        </p:txBody>
      </p:sp>
      <p:sp>
        <p:nvSpPr>
          <p:cNvPr id="22" name="Rounded Rectangle 21"/>
          <p:cNvSpPr/>
          <p:nvPr/>
        </p:nvSpPr>
        <p:spPr>
          <a:xfrm>
            <a:off x="7269891"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Renderscript</a:t>
            </a:r>
            <a:endParaRPr lang="en-US" sz="1766" dirty="0">
              <a:solidFill>
                <a:srgbClr val="FFFFFF"/>
              </a:solidFill>
              <a:cs typeface="Helvetica Light"/>
            </a:endParaRPr>
          </a:p>
        </p:txBody>
      </p:sp>
      <p:sp>
        <p:nvSpPr>
          <p:cNvPr id="23" name="Rounded Rectangle 22"/>
          <p:cNvSpPr/>
          <p:nvPr/>
        </p:nvSpPr>
        <p:spPr>
          <a:xfrm>
            <a:off x="9440179"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4" name="TextBox 33"/>
          <p:cNvSpPr txBox="1"/>
          <p:nvPr/>
        </p:nvSpPr>
        <p:spPr>
          <a:xfrm>
            <a:off x="6195769" y="1785789"/>
            <a:ext cx="362083" cy="615480"/>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7" name="Rounded Rectangle 36"/>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067" y="477132"/>
            <a:ext cx="11654187" cy="1346003"/>
          </a:xfrm>
        </p:spPr>
        <p:txBody>
          <a:bodyPr/>
          <a:lstStyle/>
          <a:p>
            <a:pPr algn="ctr">
              <a:lnSpc>
                <a:spcPct val="100000"/>
              </a:lnSpc>
            </a:pPr>
            <a:r>
              <a:rPr lang="en-US" sz="3528" dirty="0" err="1"/>
              <a:t>Cualquier</a:t>
            </a:r>
            <a:r>
              <a:rPr lang="en-US" sz="3528" dirty="0"/>
              <a:t> </a:t>
            </a:r>
            <a:r>
              <a:rPr lang="en-US" sz="3528" dirty="0" err="1"/>
              <a:t>cosa</a:t>
            </a:r>
            <a:r>
              <a:rPr lang="en-US" sz="3528" dirty="0"/>
              <a:t> que </a:t>
            </a:r>
            <a:r>
              <a:rPr lang="en-US" sz="3528" dirty="0" err="1"/>
              <a:t>puedas</a:t>
            </a:r>
            <a:r>
              <a:rPr lang="en-US" sz="3528" dirty="0"/>
              <a:t> </a:t>
            </a:r>
            <a:r>
              <a:rPr lang="en-US" sz="3528" dirty="0" err="1"/>
              <a:t>hacer</a:t>
            </a:r>
            <a:r>
              <a:rPr lang="en-US" sz="3528" dirty="0"/>
              <a:t> con Objective-C, Swift, o Java</a:t>
            </a:r>
            <a:br>
              <a:rPr lang="en-US" sz="3528" dirty="0"/>
            </a:br>
            <a:r>
              <a:rPr lang="en-US" sz="3528" dirty="0"/>
              <a:t>se </a:t>
            </a:r>
            <a:r>
              <a:rPr lang="en-US" sz="3528" dirty="0" err="1"/>
              <a:t>puede</a:t>
            </a:r>
            <a:r>
              <a:rPr lang="en-US" sz="3528" dirty="0"/>
              <a:t> </a:t>
            </a:r>
            <a:r>
              <a:rPr lang="en-US" sz="3528" dirty="0" err="1"/>
              <a:t>hacer</a:t>
            </a:r>
            <a:r>
              <a:rPr lang="en-US" sz="3528" dirty="0"/>
              <a:t> </a:t>
            </a:r>
            <a:r>
              <a:rPr lang="en-US" sz="3528" dirty="0">
                <a:latin typeface="+mn-lt"/>
              </a:rPr>
              <a:t>con C# y Visual Studio con Xamarin</a:t>
            </a:r>
            <a:r>
              <a:rPr lang="en-US" sz="3528" dirty="0"/>
              <a:t>.</a:t>
            </a:r>
          </a:p>
        </p:txBody>
      </p:sp>
      <p:grpSp>
        <p:nvGrpSpPr>
          <p:cNvPr id="7" name="Group 6"/>
          <p:cNvGrpSpPr/>
          <p:nvPr/>
        </p:nvGrpSpPr>
        <p:grpSpPr>
          <a:xfrm>
            <a:off x="2281602" y="2054990"/>
            <a:ext cx="8012289" cy="4448770"/>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54" y="1479572"/>
            <a:ext cx="10971244" cy="3640828"/>
          </a:xfrm>
        </p:spPr>
        <p:txBody>
          <a:bodyPr/>
          <a:lstStyle/>
          <a:p>
            <a:r>
              <a:rPr lang="es-ES_tradnl" sz="9598" spc="-400" dirty="0">
                <a:solidFill>
                  <a:schemeClr val="tx1">
                    <a:lumMod val="50000"/>
                    <a:lumOff val="50000"/>
                  </a:schemeClr>
                </a:solidFill>
              </a:rPr>
              <a:t>La clave, </a:t>
            </a:r>
            <a:r>
              <a:rPr lang="es-ES_tradnl" sz="9598" spc="-400" dirty="0">
                <a:solidFill>
                  <a:schemeClr val="tx2"/>
                </a:solidFill>
              </a:rPr>
              <a:t>compartir</a:t>
            </a:r>
            <a:r>
              <a:rPr lang="es-ES_tradnl" sz="9598" spc="-4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534" y="2458012"/>
            <a:ext cx="4481488" cy="246481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0" dirty="0">
                <a:latin typeface="+mn-lt"/>
              </a:rPr>
              <a:t>1 </a:t>
            </a:r>
            <a:r>
              <a:rPr lang="en-US" sz="3920" dirty="0" err="1">
                <a:latin typeface="+mn-lt"/>
              </a:rPr>
              <a:t>librería</a:t>
            </a:r>
            <a:endParaRPr lang="en-US" sz="3920" dirty="0">
              <a:latin typeface="+mn-lt"/>
            </a:endParaRPr>
          </a:p>
          <a:p>
            <a:pPr marL="0" indent="0">
              <a:buNone/>
            </a:pPr>
            <a:r>
              <a:rPr lang="en-US" sz="3920" dirty="0" err="1">
                <a:latin typeface="+mn-lt"/>
              </a:rPr>
              <a:t>Múltiples</a:t>
            </a:r>
            <a:r>
              <a:rPr lang="en-US" sz="3920" dirty="0">
                <a:latin typeface="+mn-lt"/>
              </a:rPr>
              <a:t> </a:t>
            </a:r>
            <a:r>
              <a:rPr lang="en-US" sz="3920" dirty="0" err="1">
                <a:latin typeface="+mn-lt"/>
              </a:rPr>
              <a:t>Platformas</a:t>
            </a:r>
            <a:endParaRPr lang="en-US" sz="3920" dirty="0">
              <a:latin typeface="+mn-lt"/>
            </a:endParaRPr>
          </a:p>
          <a:p>
            <a:pPr marL="0" indent="0">
              <a:buNone/>
            </a:pPr>
            <a:endParaRPr lang="en-US" sz="2157" dirty="0">
              <a:latin typeface="+mn-lt"/>
            </a:endParaRPr>
          </a:p>
          <a:p>
            <a:pPr marL="0" indent="0">
              <a:buNone/>
            </a:pPr>
            <a:r>
              <a:rPr lang="en-US" sz="2353" dirty="0" err="1">
                <a:latin typeface="+mn-lt"/>
              </a:rPr>
              <a:t>Incluidas</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a:xfrm>
            <a:off x="610378" y="275086"/>
            <a:ext cx="10971244" cy="1142838"/>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4490" y="1516334"/>
            <a:ext cx="4495163" cy="4458814"/>
          </a:xfrm>
          <a:prstGeom prst="rect">
            <a:avLst/>
          </a:prstGeom>
        </p:spPr>
      </p:pic>
    </p:spTree>
    <p:extLst>
      <p:ext uri="{BB962C8B-B14F-4D97-AF65-F5344CB8AC3E}">
        <p14:creationId xmlns:p14="http://schemas.microsoft.com/office/powerpoint/2010/main" val="14200243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766" y="2062971"/>
            <a:ext cx="3585189" cy="2672966"/>
          </a:xfrm>
        </p:spPr>
        <p:txBody>
          <a:bodyPr/>
          <a:lstStyle/>
          <a:p>
            <a:r>
              <a:rPr lang="en-US" dirty="0" err="1"/>
              <a:t>Estadísticas</a:t>
            </a:r>
            <a:r>
              <a:rPr lang="en-US" dirty="0"/>
              <a:t> de </a:t>
            </a:r>
            <a:r>
              <a:rPr lang="en-US" dirty="0" err="1"/>
              <a:t>código</a:t>
            </a:r>
            <a:r>
              <a:rPr lang="en-US" dirty="0"/>
              <a:t> </a:t>
            </a:r>
            <a:r>
              <a:rPr lang="en-US" dirty="0" err="1"/>
              <a:t>compartido</a:t>
            </a:r>
            <a:endParaRPr lang="en-US" dirty="0"/>
          </a:p>
        </p:txBody>
      </p:sp>
      <p:sp>
        <p:nvSpPr>
          <p:cNvPr id="91" name="TextBox 90"/>
          <p:cNvSpPr txBox="1"/>
          <p:nvPr/>
        </p:nvSpPr>
        <p:spPr>
          <a:xfrm>
            <a:off x="1477580" y="4200474"/>
            <a:ext cx="1195063" cy="331773"/>
          </a:xfrm>
          <a:prstGeom prst="rect">
            <a:avLst/>
          </a:prstGeom>
          <a:noFill/>
          <a:ln>
            <a:noFill/>
          </a:ln>
        </p:spPr>
        <p:txBody>
          <a:bodyPr wrap="square" rtlCol="0">
            <a:spAutoFit/>
          </a:bodyPr>
          <a:lstStyle/>
          <a:p>
            <a:pPr algn="r" defTabSz="609397"/>
            <a:r>
              <a:rPr lang="en-US" sz="1567"/>
              <a:t>Mac</a:t>
            </a:r>
            <a:endParaRPr lang="en-US" sz="1567" dirty="0"/>
          </a:p>
        </p:txBody>
      </p:sp>
      <p:sp>
        <p:nvSpPr>
          <p:cNvPr id="92" name="TextBox 91"/>
          <p:cNvSpPr txBox="1"/>
          <p:nvPr/>
        </p:nvSpPr>
        <p:spPr>
          <a:xfrm>
            <a:off x="1502477" y="2949561"/>
            <a:ext cx="1195063" cy="331773"/>
          </a:xfrm>
          <a:prstGeom prst="rect">
            <a:avLst/>
          </a:prstGeom>
          <a:noFill/>
          <a:ln>
            <a:noFill/>
          </a:ln>
        </p:spPr>
        <p:txBody>
          <a:bodyPr wrap="square" rtlCol="0">
            <a:spAutoFit/>
          </a:bodyPr>
          <a:lstStyle/>
          <a:p>
            <a:pPr algn="r" defTabSz="609397"/>
            <a:r>
              <a:rPr lang="en-US" sz="1567"/>
              <a:t>iOS</a:t>
            </a:r>
            <a:endParaRPr lang="en-US" sz="1567" dirty="0"/>
          </a:p>
        </p:txBody>
      </p:sp>
      <p:sp>
        <p:nvSpPr>
          <p:cNvPr id="93" name="TextBox 92"/>
          <p:cNvSpPr txBox="1"/>
          <p:nvPr/>
        </p:nvSpPr>
        <p:spPr>
          <a:xfrm>
            <a:off x="1502477" y="1698648"/>
            <a:ext cx="1195063" cy="331773"/>
          </a:xfrm>
          <a:prstGeom prst="rect">
            <a:avLst/>
          </a:prstGeom>
          <a:noFill/>
          <a:ln>
            <a:noFill/>
          </a:ln>
        </p:spPr>
        <p:txBody>
          <a:bodyPr wrap="square" rtlCol="0">
            <a:spAutoFit/>
          </a:bodyPr>
          <a:lstStyle/>
          <a:p>
            <a:pPr algn="r" defTabSz="609397"/>
            <a:r>
              <a:rPr lang="en-US" sz="1567" dirty="0"/>
              <a:t>Android</a:t>
            </a:r>
          </a:p>
        </p:txBody>
      </p:sp>
      <p:sp>
        <p:nvSpPr>
          <p:cNvPr id="95" name="TextBox 94"/>
          <p:cNvSpPr txBox="1"/>
          <p:nvPr/>
        </p:nvSpPr>
        <p:spPr>
          <a:xfrm>
            <a:off x="680869" y="5483016"/>
            <a:ext cx="1917082" cy="331773"/>
          </a:xfrm>
          <a:prstGeom prst="rect">
            <a:avLst/>
          </a:prstGeom>
          <a:noFill/>
          <a:ln>
            <a:noFill/>
          </a:ln>
        </p:spPr>
        <p:txBody>
          <a:bodyPr wrap="square" rtlCol="0">
            <a:spAutoFit/>
          </a:bodyPr>
          <a:lstStyle/>
          <a:p>
            <a:pPr algn="r" defTabSz="609397"/>
            <a:r>
              <a:rPr lang="en-US" sz="1567"/>
              <a:t>Windows Phone</a:t>
            </a:r>
            <a:endParaRPr lang="en-US" sz="1567" dirty="0"/>
          </a:p>
        </p:txBody>
      </p:sp>
      <p:grpSp>
        <p:nvGrpSpPr>
          <p:cNvPr id="4" name="Group 3"/>
          <p:cNvGrpSpPr/>
          <p:nvPr/>
        </p:nvGrpSpPr>
        <p:grpSpPr>
          <a:xfrm>
            <a:off x="1314736" y="516034"/>
            <a:ext cx="5354283" cy="5825935"/>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algn="ctr" defTabSz="609397"/>
                <a:r>
                  <a:rPr lang="en-US" sz="1766" dirty="0" err="1">
                    <a:solidFill>
                      <a:schemeClr val="tx1">
                        <a:lumMod val="60000"/>
                        <a:lumOff val="40000"/>
                      </a:schemeClr>
                    </a:solidFill>
                  </a:rPr>
                  <a:t>iCircuit</a:t>
                </a:r>
                <a:endParaRPr lang="en-US" sz="1766" dirty="0">
                  <a:solidFill>
                    <a:schemeClr val="tx1">
                      <a:lumMod val="60000"/>
                      <a:lumOff val="40000"/>
                    </a:schemeClr>
                  </a:solidFill>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algn="ctr" defTabSz="609397"/>
                <a:r>
                  <a:rPr lang="en-US" sz="1766"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4328" y="4997520"/>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4328" y="3727765"/>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4328" y="2458011"/>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2660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Título 6"/>
          <p:cNvSpPr>
            <a:spLocks noGrp="1"/>
          </p:cNvSpPr>
          <p:nvPr>
            <p:ph type="ctrTitle"/>
          </p:nvPr>
        </p:nvSpPr>
        <p:spPr/>
        <p:txBody>
          <a:bodyPr/>
          <a:lstStyle/>
          <a:p>
            <a:r>
              <a:rPr lang="es-ES" dirty="0"/>
              <a:t>Introducción al taller</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8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a:t>
            </a:r>
            <a:r>
              <a:rPr lang="en-US" dirty="0" err="1"/>
              <a:t>Xamarin.Forms</a:t>
            </a:r>
            <a:endParaRPr lang="en-US" dirty="0"/>
          </a:p>
        </p:txBody>
      </p:sp>
    </p:spTree>
    <p:extLst>
      <p:ext uri="{BB962C8B-B14F-4D97-AF65-F5344CB8AC3E}">
        <p14:creationId xmlns:p14="http://schemas.microsoft.com/office/powerpoint/2010/main" val="13130669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8"/>
            <a:ext cx="8813594" cy="1366656"/>
          </a:xfrm>
        </p:spPr>
        <p:txBody>
          <a:bodyPr/>
          <a:lstStyle/>
          <a:p>
            <a:pPr algn="ctr">
              <a:spcAft>
                <a:spcPts val="588"/>
              </a:spcAft>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algn="ctr">
              <a:spcAft>
                <a:spcPts val="588"/>
              </a:spcAft>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70066" y="366651"/>
            <a:ext cx="11654187" cy="899409"/>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8323" y="1628832"/>
            <a:ext cx="8615355" cy="3600336"/>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5"/>
            <a:ext cx="4502496" cy="1006173"/>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17" y="5167625"/>
            <a:ext cx="4493937" cy="1398460"/>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77" y="1939451"/>
            <a:ext cx="5544287" cy="3982768"/>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4"/>
            <a:ext cx="2166051"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5"/>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err="1">
                <a:solidFill>
                  <a:schemeClr val="tx1"/>
                </a:solidFill>
              </a:rPr>
              <a:t>Páginas</a:t>
            </a:r>
            <a:endParaRPr lang="en-US" sz="4704" dirty="0">
              <a:solidFill>
                <a:schemeClr val="tx1"/>
              </a:solidFill>
            </a:endParaRPr>
          </a:p>
        </p:txBody>
      </p:sp>
      <p:grpSp>
        <p:nvGrpSpPr>
          <p:cNvPr id="12" name="Group 11"/>
          <p:cNvGrpSpPr/>
          <p:nvPr/>
        </p:nvGrpSpPr>
        <p:grpSpPr>
          <a:xfrm>
            <a:off x="2660198" y="3657099"/>
            <a:ext cx="8690110" cy="2257233"/>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75"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75"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75"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75"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75" dirty="0" err="1">
                  <a:cs typeface="Helvetica"/>
                </a:rPr>
                <a:t>ContentView</a:t>
              </a:r>
              <a:endParaRPr lang="en-US" sz="1175"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75" dirty="0" err="1">
                  <a:cs typeface="Helvetica"/>
                </a:rPr>
                <a:t>ScrollView</a:t>
              </a:r>
              <a:endParaRPr lang="en-US" sz="1175"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75"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645" y="1063210"/>
            <a:ext cx="6151909" cy="207509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75"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75"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75"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75"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75" dirty="0" err="1">
                  <a:cs typeface="Helvetica"/>
                </a:rPr>
                <a:t>Carousel</a:t>
              </a:r>
              <a:endParaRPr lang="en-US" sz="1175" dirty="0">
                <a:cs typeface="Helvetica"/>
              </a:endParaRPr>
            </a:p>
          </p:txBody>
        </p:sp>
      </p:grpSp>
    </p:spTree>
    <p:extLst>
      <p:ext uri="{BB962C8B-B14F-4D97-AF65-F5344CB8AC3E}">
        <p14:creationId xmlns:p14="http://schemas.microsoft.com/office/powerpoint/2010/main" val="24644955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528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54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057"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057"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102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528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799"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057"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54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799"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057"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102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528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54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799"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7364" y="289371"/>
            <a:ext cx="11653772" cy="899985"/>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3264" y="2373508"/>
            <a:ext cx="11427793" cy="331573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31140831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08431" y="914757"/>
          <a:ext cx="5735776" cy="5029024"/>
        </p:xfrm>
        <a:graphic>
          <a:graphicData uri="http://schemas.openxmlformats.org/drawingml/2006/table">
            <a:tbl>
              <a:tblPr firstRow="1" bandRow="1">
                <a:tableStyleId>{793D81CF-94F2-401A-BA57-92F5A7B2D0C5}</a:tableStyleId>
              </a:tblPr>
              <a:tblGrid>
                <a:gridCol w="2801830">
                  <a:extLst>
                    <a:ext uri="{9D8B030D-6E8A-4147-A177-3AD203B41FA5}">
                      <a16:colId xmlns:a16="http://schemas.microsoft.com/office/drawing/2014/main" val="20000"/>
                    </a:ext>
                  </a:extLst>
                </a:gridCol>
                <a:gridCol w="2933946">
                  <a:extLst>
                    <a:ext uri="{9D8B030D-6E8A-4147-A177-3AD203B41FA5}">
                      <a16:colId xmlns:a16="http://schemas.microsoft.com/office/drawing/2014/main" val="20001"/>
                    </a:ext>
                  </a:extLst>
                </a:gridCol>
              </a:tblGrid>
              <a:tr h="457184">
                <a:tc>
                  <a:txBody>
                    <a:bodyPr/>
                    <a:lstStyle/>
                    <a:p>
                      <a:r>
                        <a:rPr lang="en-US" sz="2200" dirty="0"/>
                        <a:t>Windows</a:t>
                      </a:r>
                    </a:p>
                  </a:txBody>
                  <a:tcPr marL="121903" marR="121903" marT="60952" marB="60952"/>
                </a:tc>
                <a:tc>
                  <a:txBody>
                    <a:bodyPr/>
                    <a:lstStyle/>
                    <a:p>
                      <a:r>
                        <a:rPr lang="en-US" sz="2200" dirty="0"/>
                        <a:t>Xamarin.Forms</a:t>
                      </a:r>
                    </a:p>
                  </a:txBody>
                  <a:tcPr marL="121903" marR="121903" marT="60952" marB="60952"/>
                </a:tc>
                <a:extLst>
                  <a:ext uri="{0D108BD9-81ED-4DB2-BD59-A6C34878D82A}">
                    <a16:rowId xmlns:a16="http://schemas.microsoft.com/office/drawing/2014/main" val="10000"/>
                  </a:ext>
                </a:extLst>
              </a:tr>
              <a:tr h="457184">
                <a:tc>
                  <a:txBody>
                    <a:bodyPr/>
                    <a:lstStyle/>
                    <a:p>
                      <a:r>
                        <a:rPr lang="en-US" sz="2200" dirty="0" err="1">
                          <a:solidFill>
                            <a:srgbClr val="FF0000"/>
                          </a:solidFill>
                        </a:rPr>
                        <a:t>StackPanel</a:t>
                      </a:r>
                      <a:endParaRPr lang="en-US" sz="2200" dirty="0">
                        <a:solidFill>
                          <a:srgbClr val="FF0000"/>
                        </a:solidFill>
                      </a:endParaRPr>
                    </a:p>
                  </a:txBody>
                  <a:tcPr marL="121903" marR="121903" marT="60952" marB="60952"/>
                </a:tc>
                <a:tc>
                  <a:txBody>
                    <a:bodyPr/>
                    <a:lstStyle/>
                    <a:p>
                      <a:r>
                        <a:rPr lang="en-US" sz="2200" dirty="0" err="1">
                          <a:solidFill>
                            <a:srgbClr val="FF0000"/>
                          </a:solidFill>
                        </a:rPr>
                        <a:t>StackLayout</a:t>
                      </a:r>
                      <a:endParaRPr lang="en-US" sz="2200" dirty="0">
                        <a:solidFill>
                          <a:srgbClr val="FF0000"/>
                        </a:solidFill>
                      </a:endParaRPr>
                    </a:p>
                  </a:txBody>
                  <a:tcPr marL="121903" marR="121903" marT="60952" marB="60952"/>
                </a:tc>
                <a:extLst>
                  <a:ext uri="{0D108BD9-81ED-4DB2-BD59-A6C34878D82A}">
                    <a16:rowId xmlns:a16="http://schemas.microsoft.com/office/drawing/2014/main" val="10001"/>
                  </a:ext>
                </a:extLst>
              </a:tr>
              <a:tr h="457184">
                <a:tc>
                  <a:txBody>
                    <a:bodyPr/>
                    <a:lstStyle/>
                    <a:p>
                      <a:r>
                        <a:rPr lang="en-US" sz="2200" dirty="0" err="1">
                          <a:solidFill>
                            <a:srgbClr val="FF0000"/>
                          </a:solidFill>
                        </a:rPr>
                        <a:t>TextBox</a:t>
                      </a:r>
                      <a:endParaRPr lang="en-US" sz="2200" dirty="0">
                        <a:solidFill>
                          <a:srgbClr val="FF0000"/>
                        </a:solidFill>
                      </a:endParaRPr>
                    </a:p>
                  </a:txBody>
                  <a:tcPr marL="121903" marR="121903" marT="60952" marB="60952"/>
                </a:tc>
                <a:tc>
                  <a:txBody>
                    <a:bodyPr/>
                    <a:lstStyle/>
                    <a:p>
                      <a:r>
                        <a:rPr lang="en-US" sz="2200" dirty="0">
                          <a:solidFill>
                            <a:srgbClr val="FF0000"/>
                          </a:solidFill>
                        </a:rPr>
                        <a:t>Entry</a:t>
                      </a:r>
                    </a:p>
                  </a:txBody>
                  <a:tcPr marL="121903" marR="121903" marT="60952" marB="60952"/>
                </a:tc>
                <a:extLst>
                  <a:ext uri="{0D108BD9-81ED-4DB2-BD59-A6C34878D82A}">
                    <a16:rowId xmlns:a16="http://schemas.microsoft.com/office/drawing/2014/main" val="10002"/>
                  </a:ext>
                </a:extLst>
              </a:tr>
              <a:tr h="457184">
                <a:tc>
                  <a:txBody>
                    <a:bodyPr/>
                    <a:lstStyle/>
                    <a:p>
                      <a:r>
                        <a:rPr lang="en-US" sz="2200" dirty="0" err="1">
                          <a:solidFill>
                            <a:srgbClr val="FF0000"/>
                          </a:solidFill>
                        </a:rPr>
                        <a:t>ListBox</a:t>
                      </a:r>
                      <a:endParaRPr lang="en-US" sz="2200" dirty="0">
                        <a:solidFill>
                          <a:srgbClr val="FF0000"/>
                        </a:solidFill>
                      </a:endParaRPr>
                    </a:p>
                  </a:txBody>
                  <a:tcPr marL="121903" marR="121903" marT="60952" marB="60952"/>
                </a:tc>
                <a:tc>
                  <a:txBody>
                    <a:bodyPr/>
                    <a:lstStyle/>
                    <a:p>
                      <a:r>
                        <a:rPr lang="en-US" sz="2200" dirty="0" err="1">
                          <a:solidFill>
                            <a:srgbClr val="FF0000"/>
                          </a:solidFill>
                        </a:rPr>
                        <a:t>ListView</a:t>
                      </a:r>
                      <a:endParaRPr lang="en-US" sz="2200" dirty="0">
                        <a:solidFill>
                          <a:srgbClr val="FF0000"/>
                        </a:solidFill>
                      </a:endParaRPr>
                    </a:p>
                  </a:txBody>
                  <a:tcPr marL="121903" marR="121903" marT="60952" marB="60952"/>
                </a:tc>
                <a:extLst>
                  <a:ext uri="{0D108BD9-81ED-4DB2-BD59-A6C34878D82A}">
                    <a16:rowId xmlns:a16="http://schemas.microsoft.com/office/drawing/2014/main" val="10003"/>
                  </a:ext>
                </a:extLst>
              </a:tr>
              <a:tr h="457184">
                <a:tc>
                  <a:txBody>
                    <a:bodyPr/>
                    <a:lstStyle/>
                    <a:p>
                      <a:r>
                        <a:rPr lang="en-US" sz="2200" dirty="0" err="1">
                          <a:solidFill>
                            <a:srgbClr val="FF0000"/>
                          </a:solidFill>
                        </a:rPr>
                        <a:t>CheckBox</a:t>
                      </a:r>
                      <a:endParaRPr lang="en-US" sz="2200" dirty="0">
                        <a:solidFill>
                          <a:srgbClr val="FF0000"/>
                        </a:solidFill>
                      </a:endParaRPr>
                    </a:p>
                  </a:txBody>
                  <a:tcPr marL="121903" marR="121903" marT="60952" marB="60952"/>
                </a:tc>
                <a:tc>
                  <a:txBody>
                    <a:bodyPr/>
                    <a:lstStyle/>
                    <a:p>
                      <a:r>
                        <a:rPr lang="en-US" sz="2200" dirty="0">
                          <a:solidFill>
                            <a:srgbClr val="FF0000"/>
                          </a:solidFill>
                        </a:rPr>
                        <a:t>Switch</a:t>
                      </a:r>
                    </a:p>
                  </a:txBody>
                  <a:tcPr marL="121903" marR="121903" marT="60952" marB="60952"/>
                </a:tc>
                <a:extLst>
                  <a:ext uri="{0D108BD9-81ED-4DB2-BD59-A6C34878D82A}">
                    <a16:rowId xmlns:a16="http://schemas.microsoft.com/office/drawing/2014/main" val="10004"/>
                  </a:ext>
                </a:extLst>
              </a:tr>
              <a:tr h="457184">
                <a:tc>
                  <a:txBody>
                    <a:bodyPr/>
                    <a:lstStyle/>
                    <a:p>
                      <a:r>
                        <a:rPr lang="en-US" sz="2200" dirty="0" err="1">
                          <a:solidFill>
                            <a:srgbClr val="FF0000"/>
                          </a:solidFill>
                        </a:rPr>
                        <a:t>ProgressBar</a:t>
                      </a:r>
                      <a:endParaRPr lang="en-US" sz="2200" dirty="0">
                        <a:solidFill>
                          <a:srgbClr val="FF0000"/>
                        </a:solidFill>
                      </a:endParaRPr>
                    </a:p>
                  </a:txBody>
                  <a:tcPr marL="121903" marR="121903" marT="60952" marB="60952"/>
                </a:tc>
                <a:tc>
                  <a:txBody>
                    <a:bodyPr/>
                    <a:lstStyle/>
                    <a:p>
                      <a:r>
                        <a:rPr lang="en-US" sz="2200" dirty="0" err="1">
                          <a:solidFill>
                            <a:srgbClr val="FF0000"/>
                          </a:solidFill>
                        </a:rPr>
                        <a:t>ActivityIndicator</a:t>
                      </a:r>
                      <a:endParaRPr lang="en-US" sz="2200" dirty="0">
                        <a:solidFill>
                          <a:srgbClr val="FF0000"/>
                        </a:solidFill>
                      </a:endParaRPr>
                    </a:p>
                  </a:txBody>
                  <a:tcPr marL="121903" marR="121903" marT="60952" marB="60952"/>
                </a:tc>
                <a:extLst>
                  <a:ext uri="{0D108BD9-81ED-4DB2-BD59-A6C34878D82A}">
                    <a16:rowId xmlns:a16="http://schemas.microsoft.com/office/drawing/2014/main" val="10005"/>
                  </a:ext>
                </a:extLst>
              </a:tr>
              <a:tr h="457184">
                <a:tc>
                  <a:txBody>
                    <a:bodyPr/>
                    <a:lstStyle/>
                    <a:p>
                      <a:r>
                        <a:rPr lang="en-US" sz="2200" dirty="0"/>
                        <a:t>Grid</a:t>
                      </a:r>
                    </a:p>
                  </a:txBody>
                  <a:tcPr marL="121903" marR="121903" marT="60952" marB="60952"/>
                </a:tc>
                <a:tc>
                  <a:txBody>
                    <a:bodyPr/>
                    <a:lstStyle/>
                    <a:p>
                      <a:r>
                        <a:rPr lang="en-US" sz="2200" dirty="0"/>
                        <a:t>Grid</a:t>
                      </a:r>
                    </a:p>
                  </a:txBody>
                  <a:tcPr marL="121903" marR="121903" marT="60952" marB="60952"/>
                </a:tc>
                <a:extLst>
                  <a:ext uri="{0D108BD9-81ED-4DB2-BD59-A6C34878D82A}">
                    <a16:rowId xmlns:a16="http://schemas.microsoft.com/office/drawing/2014/main" val="10006"/>
                  </a:ext>
                </a:extLst>
              </a:tr>
              <a:tr h="457184">
                <a:tc>
                  <a:txBody>
                    <a:bodyPr/>
                    <a:lstStyle/>
                    <a:p>
                      <a:r>
                        <a:rPr lang="en-US" sz="2200" dirty="0"/>
                        <a:t>Label</a:t>
                      </a:r>
                    </a:p>
                  </a:txBody>
                  <a:tcPr marL="121903" marR="121903" marT="60952" marB="60952"/>
                </a:tc>
                <a:tc>
                  <a:txBody>
                    <a:bodyPr/>
                    <a:lstStyle/>
                    <a:p>
                      <a:r>
                        <a:rPr lang="en-US" sz="2200" dirty="0"/>
                        <a:t>Label</a:t>
                      </a:r>
                    </a:p>
                  </a:txBody>
                  <a:tcPr marL="121903" marR="121903" marT="60952" marB="60952"/>
                </a:tc>
                <a:extLst>
                  <a:ext uri="{0D108BD9-81ED-4DB2-BD59-A6C34878D82A}">
                    <a16:rowId xmlns:a16="http://schemas.microsoft.com/office/drawing/2014/main" val="10007"/>
                  </a:ext>
                </a:extLst>
              </a:tr>
              <a:tr h="457184">
                <a:tc>
                  <a:txBody>
                    <a:bodyPr/>
                    <a:lstStyle/>
                    <a:p>
                      <a:r>
                        <a:rPr lang="en-US" sz="2200" dirty="0"/>
                        <a:t>Button</a:t>
                      </a:r>
                    </a:p>
                  </a:txBody>
                  <a:tcPr marL="121903" marR="121903" marT="60952" marB="60952"/>
                </a:tc>
                <a:tc>
                  <a:txBody>
                    <a:bodyPr/>
                    <a:lstStyle/>
                    <a:p>
                      <a:r>
                        <a:rPr lang="en-US" sz="2200" dirty="0"/>
                        <a:t>Button</a:t>
                      </a:r>
                    </a:p>
                  </a:txBody>
                  <a:tcPr marL="121903" marR="121903" marT="60952" marB="60952"/>
                </a:tc>
                <a:extLst>
                  <a:ext uri="{0D108BD9-81ED-4DB2-BD59-A6C34878D82A}">
                    <a16:rowId xmlns:a16="http://schemas.microsoft.com/office/drawing/2014/main" val="10008"/>
                  </a:ext>
                </a:extLst>
              </a:tr>
              <a:tr h="457184">
                <a:tc>
                  <a:txBody>
                    <a:bodyPr/>
                    <a:lstStyle/>
                    <a:p>
                      <a:r>
                        <a:rPr lang="en-US" sz="2200" dirty="0"/>
                        <a:t>Image</a:t>
                      </a:r>
                    </a:p>
                  </a:txBody>
                  <a:tcPr marL="121903" marR="121903" marT="60952" marB="60952"/>
                </a:tc>
                <a:tc>
                  <a:txBody>
                    <a:bodyPr/>
                    <a:lstStyle/>
                    <a:p>
                      <a:r>
                        <a:rPr lang="en-US" sz="2200" dirty="0"/>
                        <a:t>Image</a:t>
                      </a:r>
                    </a:p>
                  </a:txBody>
                  <a:tcPr marL="121903" marR="121903" marT="60952" marB="60952"/>
                </a:tc>
                <a:extLst>
                  <a:ext uri="{0D108BD9-81ED-4DB2-BD59-A6C34878D82A}">
                    <a16:rowId xmlns:a16="http://schemas.microsoft.com/office/drawing/2014/main" val="10009"/>
                  </a:ext>
                </a:extLst>
              </a:tr>
              <a:tr h="457184">
                <a:tc>
                  <a:txBody>
                    <a:bodyPr/>
                    <a:lstStyle/>
                    <a:p>
                      <a:r>
                        <a:rPr lang="en-US" sz="2200" dirty="0"/>
                        <a:t>Date/</a:t>
                      </a:r>
                      <a:r>
                        <a:rPr lang="en-US" sz="2200" dirty="0" err="1"/>
                        <a:t>TimePicker</a:t>
                      </a:r>
                      <a:endParaRPr lang="en-US" sz="2200" dirty="0"/>
                    </a:p>
                  </a:txBody>
                  <a:tcPr marL="121903" marR="121903" marT="60952" marB="60952"/>
                </a:tc>
                <a:tc>
                  <a:txBody>
                    <a:bodyPr/>
                    <a:lstStyle/>
                    <a:p>
                      <a:r>
                        <a:rPr lang="en-US" sz="2200" dirty="0"/>
                        <a:t>Date/</a:t>
                      </a:r>
                      <a:r>
                        <a:rPr lang="en-US" sz="2200" dirty="0" err="1"/>
                        <a:t>TimePicker</a:t>
                      </a:r>
                      <a:endParaRPr lang="en-US" sz="2200" dirty="0"/>
                    </a:p>
                  </a:txBody>
                  <a:tcPr marL="121903" marR="121903" marT="60952" marB="60952"/>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748" y="2595710"/>
            <a:ext cx="4328254" cy="1666583"/>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31788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999386" y="934940"/>
          <a:ext cx="5744820" cy="3561312"/>
        </p:xfrm>
        <a:graphic>
          <a:graphicData uri="http://schemas.openxmlformats.org/drawingml/2006/table">
            <a:tbl>
              <a:tblPr firstRow="1" bandRow="1">
                <a:tableStyleId>{793D81CF-94F2-401A-BA57-92F5A7B2D0C5}</a:tableStyleId>
              </a:tblPr>
              <a:tblGrid>
                <a:gridCol w="2872410">
                  <a:extLst>
                    <a:ext uri="{9D8B030D-6E8A-4147-A177-3AD203B41FA5}">
                      <a16:colId xmlns:a16="http://schemas.microsoft.com/office/drawing/2014/main" val="20000"/>
                    </a:ext>
                  </a:extLst>
                </a:gridCol>
                <a:gridCol w="2872410">
                  <a:extLst>
                    <a:ext uri="{9D8B030D-6E8A-4147-A177-3AD203B41FA5}">
                      <a16:colId xmlns:a16="http://schemas.microsoft.com/office/drawing/2014/main" val="20001"/>
                    </a:ext>
                  </a:extLst>
                </a:gridCol>
              </a:tblGrid>
              <a:tr h="593552">
                <a:tc>
                  <a:txBody>
                    <a:bodyPr/>
                    <a:lstStyle/>
                    <a:p>
                      <a:r>
                        <a:rPr lang="en-US" sz="2400" dirty="0"/>
                        <a:t>Windows</a:t>
                      </a:r>
                    </a:p>
                  </a:txBody>
                  <a:tcPr marL="121903" marR="121903" marT="60952" marB="60952"/>
                </a:tc>
                <a:tc>
                  <a:txBody>
                    <a:bodyPr/>
                    <a:lstStyle/>
                    <a:p>
                      <a:r>
                        <a:rPr lang="en-US" sz="2400" dirty="0"/>
                        <a:t>Xamarin.Forms</a:t>
                      </a:r>
                    </a:p>
                  </a:txBody>
                  <a:tcPr marL="121903" marR="121903" marT="60952" marB="60952"/>
                </a:tc>
                <a:extLst>
                  <a:ext uri="{0D108BD9-81ED-4DB2-BD59-A6C34878D82A}">
                    <a16:rowId xmlns:a16="http://schemas.microsoft.com/office/drawing/2014/main" val="10000"/>
                  </a:ext>
                </a:extLst>
              </a:tr>
              <a:tr h="593552">
                <a:tc>
                  <a:txBody>
                    <a:bodyPr/>
                    <a:lstStyle/>
                    <a:p>
                      <a:r>
                        <a:rPr lang="en-US" sz="2400" dirty="0" err="1">
                          <a:solidFill>
                            <a:srgbClr val="FF0000"/>
                          </a:solidFill>
                        </a:rPr>
                        <a:t>DataContext</a:t>
                      </a:r>
                      <a:endParaRPr lang="en-US" sz="2400" dirty="0">
                        <a:solidFill>
                          <a:srgbClr val="FF0000"/>
                        </a:solidFill>
                      </a:endParaRPr>
                    </a:p>
                  </a:txBody>
                  <a:tcPr marL="121903" marR="121903" marT="60952" marB="60952"/>
                </a:tc>
                <a:tc>
                  <a:txBody>
                    <a:bodyPr/>
                    <a:lstStyle/>
                    <a:p>
                      <a:r>
                        <a:rPr lang="en-US" sz="2400" dirty="0" err="1">
                          <a:solidFill>
                            <a:srgbClr val="FF0000"/>
                          </a:solidFill>
                        </a:rPr>
                        <a:t>BindingContext</a:t>
                      </a:r>
                      <a:endParaRPr lang="en-US" sz="2400" dirty="0">
                        <a:solidFill>
                          <a:srgbClr val="FF0000"/>
                        </a:solidFill>
                      </a:endParaRPr>
                    </a:p>
                  </a:txBody>
                  <a:tcPr marL="121903" marR="121903" marT="60952" marB="60952"/>
                </a:tc>
                <a:extLst>
                  <a:ext uri="{0D108BD9-81ED-4DB2-BD59-A6C34878D82A}">
                    <a16:rowId xmlns:a16="http://schemas.microsoft.com/office/drawing/2014/main" val="10001"/>
                  </a:ext>
                </a:extLst>
              </a:tr>
              <a:tr h="593552">
                <a:tc>
                  <a:txBody>
                    <a:bodyPr/>
                    <a:lstStyle/>
                    <a:p>
                      <a:r>
                        <a:rPr lang="en-US" sz="2400" dirty="0"/>
                        <a:t>{Binding Property}</a:t>
                      </a:r>
                    </a:p>
                  </a:txBody>
                  <a:tcPr marL="121903" marR="121903" marT="60952" marB="60952"/>
                </a:tc>
                <a:tc>
                  <a:txBody>
                    <a:bodyPr/>
                    <a:lstStyle/>
                    <a:p>
                      <a:r>
                        <a:rPr lang="en-US" sz="2400" dirty="0"/>
                        <a:t>{Binding</a:t>
                      </a:r>
                      <a:r>
                        <a:rPr lang="en-US" sz="2400" baseline="0" dirty="0"/>
                        <a:t> Property}</a:t>
                      </a:r>
                      <a:endParaRPr lang="en-US" sz="2400" dirty="0"/>
                    </a:p>
                  </a:txBody>
                  <a:tcPr marL="121903" marR="121903" marT="60952" marB="60952"/>
                </a:tc>
                <a:extLst>
                  <a:ext uri="{0D108BD9-81ED-4DB2-BD59-A6C34878D82A}">
                    <a16:rowId xmlns:a16="http://schemas.microsoft.com/office/drawing/2014/main" val="10002"/>
                  </a:ext>
                </a:extLst>
              </a:tr>
              <a:tr h="593552">
                <a:tc>
                  <a:txBody>
                    <a:bodyPr/>
                    <a:lstStyle/>
                    <a:p>
                      <a:r>
                        <a:rPr lang="en-US" sz="2400" dirty="0" err="1"/>
                        <a:t>ItemsSource</a:t>
                      </a:r>
                      <a:endParaRPr lang="en-US" sz="2400" dirty="0"/>
                    </a:p>
                  </a:txBody>
                  <a:tcPr marL="121903" marR="121903" marT="60952" marB="60952"/>
                </a:tc>
                <a:tc>
                  <a:txBody>
                    <a:bodyPr/>
                    <a:lstStyle/>
                    <a:p>
                      <a:r>
                        <a:rPr lang="en-US" sz="2400" dirty="0" err="1"/>
                        <a:t>ItemsSource</a:t>
                      </a:r>
                      <a:endParaRPr lang="en-US" sz="2400" dirty="0"/>
                    </a:p>
                  </a:txBody>
                  <a:tcPr marL="121903" marR="121903" marT="60952" marB="60952"/>
                </a:tc>
                <a:extLst>
                  <a:ext uri="{0D108BD9-81ED-4DB2-BD59-A6C34878D82A}">
                    <a16:rowId xmlns:a16="http://schemas.microsoft.com/office/drawing/2014/main" val="10003"/>
                  </a:ext>
                </a:extLst>
              </a:tr>
              <a:tr h="593552">
                <a:tc>
                  <a:txBody>
                    <a:bodyPr/>
                    <a:lstStyle/>
                    <a:p>
                      <a:r>
                        <a:rPr lang="en-US" sz="2400" dirty="0" err="1"/>
                        <a:t>ItemTemplate</a:t>
                      </a:r>
                      <a:endParaRPr lang="en-US" sz="2400" dirty="0"/>
                    </a:p>
                  </a:txBody>
                  <a:tcPr marL="121903" marR="121903" marT="60952" marB="60952"/>
                </a:tc>
                <a:tc>
                  <a:txBody>
                    <a:bodyPr/>
                    <a:lstStyle/>
                    <a:p>
                      <a:r>
                        <a:rPr lang="en-US" sz="2400" dirty="0" err="1"/>
                        <a:t>ItemTemplate</a:t>
                      </a:r>
                      <a:endParaRPr lang="en-US" sz="2400" dirty="0"/>
                    </a:p>
                  </a:txBody>
                  <a:tcPr marL="121903" marR="121903" marT="60952" marB="60952"/>
                </a:tc>
                <a:extLst>
                  <a:ext uri="{0D108BD9-81ED-4DB2-BD59-A6C34878D82A}">
                    <a16:rowId xmlns:a16="http://schemas.microsoft.com/office/drawing/2014/main" val="10004"/>
                  </a:ext>
                </a:extLst>
              </a:tr>
              <a:tr h="593552">
                <a:tc>
                  <a:txBody>
                    <a:bodyPr/>
                    <a:lstStyle/>
                    <a:p>
                      <a:r>
                        <a:rPr lang="en-US" sz="2400" dirty="0" err="1"/>
                        <a:t>DataTemplate</a:t>
                      </a:r>
                      <a:endParaRPr lang="en-US" sz="2400" dirty="0"/>
                    </a:p>
                  </a:txBody>
                  <a:tcPr marL="121903" marR="121903" marT="60952" marB="60952"/>
                </a:tc>
                <a:tc>
                  <a:txBody>
                    <a:bodyPr/>
                    <a:lstStyle/>
                    <a:p>
                      <a:r>
                        <a:rPr lang="en-US" sz="2400" dirty="0" err="1"/>
                        <a:t>DataTemplate</a:t>
                      </a:r>
                      <a:endParaRPr lang="en-US" sz="2400" dirty="0"/>
                    </a:p>
                  </a:txBody>
                  <a:tcPr marL="121903" marR="121903" marT="60952" marB="60952"/>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748" y="2595710"/>
            <a:ext cx="4328254" cy="166658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err="1"/>
              <a:t>Comparativa</a:t>
            </a:r>
            <a:r>
              <a:rPr lang="en-US" sz="4704" dirty="0"/>
              <a:t> de enlace a </a:t>
            </a:r>
            <a:r>
              <a:rPr lang="en-US" sz="4704" dirty="0" err="1"/>
              <a:t>datos</a:t>
            </a:r>
            <a:endParaRPr lang="en-US" sz="4704" dirty="0"/>
          </a:p>
        </p:txBody>
      </p:sp>
      <p:pic>
        <p:nvPicPr>
          <p:cNvPr id="8" name="Picture 7"/>
          <p:cNvPicPr>
            <a:picLocks noChangeAspect="1"/>
          </p:cNvPicPr>
          <p:nvPr/>
        </p:nvPicPr>
        <p:blipFill>
          <a:blip r:embed="rId3"/>
          <a:stretch>
            <a:fillRect/>
          </a:stretch>
        </p:blipFill>
        <p:spPr>
          <a:xfrm>
            <a:off x="871305" y="4850395"/>
            <a:ext cx="5991208" cy="1235030"/>
          </a:xfrm>
          <a:prstGeom prst="rect">
            <a:avLst/>
          </a:prstGeom>
        </p:spPr>
      </p:pic>
    </p:spTree>
    <p:extLst>
      <p:ext uri="{BB962C8B-B14F-4D97-AF65-F5344CB8AC3E}">
        <p14:creationId xmlns:p14="http://schemas.microsoft.com/office/powerpoint/2010/main" val="33296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748" y="2595710"/>
            <a:ext cx="4328254" cy="166658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err="1"/>
              <a:t>Personalización</a:t>
            </a:r>
            <a:r>
              <a:rPr lang="en-US" sz="4704" dirty="0"/>
              <a:t> de la </a:t>
            </a:r>
            <a:r>
              <a:rPr lang="en-US" sz="4704" dirty="0" err="1"/>
              <a:t>plataforma</a:t>
            </a:r>
            <a:endParaRPr lang="en-US" sz="4704" dirty="0"/>
          </a:p>
        </p:txBody>
      </p:sp>
      <p:pic>
        <p:nvPicPr>
          <p:cNvPr id="9" name="Picture 8"/>
          <p:cNvPicPr>
            <a:picLocks noChangeAspect="1"/>
          </p:cNvPicPr>
          <p:nvPr/>
        </p:nvPicPr>
        <p:blipFill>
          <a:blip r:embed="rId3"/>
          <a:stretch>
            <a:fillRect/>
          </a:stretch>
        </p:blipFill>
        <p:spPr>
          <a:xfrm>
            <a:off x="790462" y="870976"/>
            <a:ext cx="6357682" cy="5068727"/>
          </a:xfrm>
          <a:prstGeom prst="rect">
            <a:avLst/>
          </a:prstGeom>
        </p:spPr>
      </p:pic>
    </p:spTree>
    <p:extLst>
      <p:ext uri="{BB962C8B-B14F-4D97-AF65-F5344CB8AC3E}">
        <p14:creationId xmlns:p14="http://schemas.microsoft.com/office/powerpoint/2010/main" val="107802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0066" y="1481483"/>
            <a:ext cx="11651870" cy="4515082"/>
          </a:xfrm>
        </p:spPr>
        <p:txBody>
          <a:bodyPr/>
          <a:lstStyle/>
          <a:p>
            <a:r>
              <a:rPr lang="en-US" sz="2400" dirty="0" err="1">
                <a:latin typeface="Segoe UI "/>
              </a:rPr>
              <a:t>Crearemos</a:t>
            </a:r>
            <a:r>
              <a:rPr lang="en-US" sz="2400" dirty="0">
                <a:latin typeface="Segoe UI "/>
              </a:rPr>
              <a:t> </a:t>
            </a:r>
            <a:r>
              <a:rPr lang="en-US" sz="2400" dirty="0" err="1">
                <a:latin typeface="Segoe UI "/>
              </a:rPr>
              <a:t>una</a:t>
            </a:r>
            <a:r>
              <a:rPr lang="en-US" sz="2400" dirty="0">
                <a:latin typeface="Segoe UI "/>
              </a:rPr>
              <a:t> </a:t>
            </a:r>
            <a:r>
              <a:rPr lang="en-US" sz="2400" dirty="0" err="1">
                <a:latin typeface="Segoe UI "/>
              </a:rPr>
              <a:t>aplicación</a:t>
            </a:r>
            <a:r>
              <a:rPr lang="en-US" sz="2400" dirty="0">
                <a:latin typeface="Segoe UI "/>
              </a:rPr>
              <a:t> </a:t>
            </a:r>
            <a:r>
              <a:rPr lang="en-US" sz="2400" dirty="0" err="1">
                <a:latin typeface="Segoe UI "/>
              </a:rPr>
              <a:t>meteorológica</a:t>
            </a:r>
            <a:r>
              <a:rPr lang="en-US" sz="2400" dirty="0">
                <a:latin typeface="Segoe UI "/>
              </a:rPr>
              <a:t> con </a:t>
            </a:r>
            <a:r>
              <a:rPr lang="en-US" sz="2400" dirty="0" err="1">
                <a:latin typeface="Segoe UI "/>
              </a:rPr>
              <a:t>información</a:t>
            </a:r>
            <a:r>
              <a:rPr lang="en-US" sz="2400" dirty="0">
                <a:latin typeface="Segoe UI "/>
              </a:rPr>
              <a:t> real. </a:t>
            </a:r>
            <a:r>
              <a:rPr lang="en-US" sz="2400" dirty="0" err="1">
                <a:latin typeface="Segoe UI "/>
              </a:rPr>
              <a:t>Veremos</a:t>
            </a:r>
            <a:r>
              <a:rPr lang="en-US" sz="2400" dirty="0">
                <a:latin typeface="Segoe UI "/>
              </a:rPr>
              <a:t> </a:t>
            </a:r>
            <a:r>
              <a:rPr lang="en-US" sz="2400" dirty="0" err="1">
                <a:latin typeface="Segoe UI "/>
              </a:rPr>
              <a:t>conceptos</a:t>
            </a:r>
            <a:r>
              <a:rPr lang="en-US" sz="2400" dirty="0">
                <a:latin typeface="Segoe UI "/>
              </a:rPr>
              <a:t> </a:t>
            </a:r>
            <a:r>
              <a:rPr lang="en-US" sz="2400" dirty="0" err="1">
                <a:latin typeface="Segoe UI "/>
              </a:rPr>
              <a:t>como</a:t>
            </a:r>
            <a:r>
              <a:rPr lang="en-US" sz="2400" dirty="0">
                <a:latin typeface="Segoe UI "/>
              </a:rPr>
              <a:t>:</a:t>
            </a:r>
          </a:p>
          <a:p>
            <a:pPr marL="171450" lvl="1" indent="-171450">
              <a:buFont typeface="Arial" panose="020B0604020202020204" pitchFamily="34" charset="0"/>
              <a:buChar char="•"/>
            </a:pPr>
            <a:r>
              <a:rPr lang="en-US" sz="1100" dirty="0" err="1">
                <a:latin typeface="Segoe UI "/>
              </a:rPr>
              <a:t>Crear</a:t>
            </a:r>
            <a:r>
              <a:rPr lang="en-US" sz="1100" dirty="0">
                <a:latin typeface="Segoe UI "/>
              </a:rPr>
              <a:t> </a:t>
            </a:r>
            <a:r>
              <a:rPr lang="en-US" sz="1100" dirty="0" err="1">
                <a:latin typeface="Segoe UI "/>
              </a:rPr>
              <a:t>estructura</a:t>
            </a:r>
            <a:r>
              <a:rPr lang="en-US" sz="1100" dirty="0">
                <a:latin typeface="Segoe UI "/>
              </a:rPr>
              <a:t> Proyecto.</a:t>
            </a:r>
          </a:p>
          <a:p>
            <a:pPr marL="171450" lvl="1" indent="-171450">
              <a:buFont typeface="Arial" panose="020B0604020202020204" pitchFamily="34" charset="0"/>
              <a:buChar char="•"/>
            </a:pPr>
            <a:r>
              <a:rPr lang="en-US" sz="1100" dirty="0" err="1">
                <a:latin typeface="Segoe UI "/>
              </a:rPr>
              <a:t>Aplicar</a:t>
            </a:r>
            <a:r>
              <a:rPr lang="en-US" sz="1100" dirty="0">
                <a:latin typeface="Segoe UI "/>
              </a:rPr>
              <a:t> MVVM.</a:t>
            </a:r>
          </a:p>
          <a:p>
            <a:pPr marL="171450" lvl="1" indent="-171450">
              <a:buFont typeface="Arial" panose="020B0604020202020204" pitchFamily="34" charset="0"/>
              <a:buChar char="•"/>
            </a:pPr>
            <a:r>
              <a:rPr lang="en-US" sz="1100" dirty="0" err="1">
                <a:latin typeface="Segoe UI "/>
              </a:rPr>
              <a:t>Diseño</a:t>
            </a:r>
            <a:r>
              <a:rPr lang="en-US" sz="1100" dirty="0">
                <a:latin typeface="Segoe UI "/>
              </a:rPr>
              <a:t> de vistas.</a:t>
            </a:r>
          </a:p>
          <a:p>
            <a:pPr marL="171450" lvl="1" indent="-171450">
              <a:buFont typeface="Arial" panose="020B0604020202020204" pitchFamily="34" charset="0"/>
              <a:buChar char="•"/>
            </a:pPr>
            <a:r>
              <a:rPr lang="en-US" sz="1100" dirty="0" err="1">
                <a:latin typeface="Segoe UI "/>
              </a:rPr>
              <a:t>Navegación</a:t>
            </a:r>
            <a:r>
              <a:rPr lang="en-US" sz="1100" dirty="0">
                <a:latin typeface="Segoe UI "/>
              </a:rPr>
              <a:t>.</a:t>
            </a:r>
          </a:p>
          <a:p>
            <a:pPr marL="171450" lvl="1" indent="-171450">
              <a:buFont typeface="Arial" panose="020B0604020202020204" pitchFamily="34" charset="0"/>
              <a:buChar char="•"/>
            </a:pPr>
            <a:r>
              <a:rPr lang="en-US" sz="1100" dirty="0" err="1">
                <a:latin typeface="Segoe UI "/>
              </a:rPr>
              <a:t>Uso</a:t>
            </a:r>
            <a:r>
              <a:rPr lang="en-US" sz="1100" dirty="0">
                <a:latin typeface="Segoe UI "/>
              </a:rPr>
              <a:t> de plugins.</a:t>
            </a:r>
          </a:p>
          <a:p>
            <a:pPr lvl="1"/>
            <a:endParaRPr lang="en-US" sz="1100" dirty="0">
              <a:latin typeface="Segoe UI "/>
            </a:endParaRPr>
          </a:p>
          <a:p>
            <a:r>
              <a:rPr lang="en-US" sz="2400" dirty="0">
                <a:latin typeface="Segoe UI "/>
              </a:rPr>
              <a:t>La </a:t>
            </a:r>
            <a:r>
              <a:rPr lang="en-US" sz="2400" dirty="0" err="1">
                <a:latin typeface="Segoe UI "/>
              </a:rPr>
              <a:t>aplicación</a:t>
            </a:r>
            <a:r>
              <a:rPr lang="en-US" sz="2400" dirty="0">
                <a:latin typeface="Segoe UI "/>
              </a:rPr>
              <a:t> se </a:t>
            </a:r>
            <a:r>
              <a:rPr lang="en-US" sz="2400" dirty="0" err="1">
                <a:latin typeface="Segoe UI "/>
              </a:rPr>
              <a:t>realizará</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en</a:t>
            </a:r>
            <a:r>
              <a:rPr lang="en-US" sz="2400" dirty="0">
                <a:latin typeface="Segoe UI "/>
              </a:rPr>
              <a:t> </a:t>
            </a:r>
            <a:r>
              <a:rPr lang="en-US" sz="2400" dirty="0" err="1">
                <a:latin typeface="Segoe UI "/>
              </a:rPr>
              <a:t>diferentes</a:t>
            </a:r>
            <a:r>
              <a:rPr lang="en-US" sz="2400" dirty="0">
                <a:latin typeface="Segoe UI "/>
              </a:rPr>
              <a:t> </a:t>
            </a:r>
            <a:r>
              <a:rPr lang="en-US" sz="2400" dirty="0" err="1">
                <a:latin typeface="Segoe UI "/>
              </a:rPr>
              <a:t>bloques</a:t>
            </a:r>
            <a:r>
              <a:rPr lang="en-US" sz="2400" dirty="0">
                <a:latin typeface="Segoe UI "/>
              </a:rPr>
              <a:t> a lo largo de 2,5h.</a:t>
            </a:r>
          </a:p>
          <a:p>
            <a:r>
              <a:rPr lang="en-US" sz="2400" dirty="0">
                <a:latin typeface="Segoe UI "/>
              </a:rPr>
              <a:t>A lo largo del taller, </a:t>
            </a:r>
            <a:r>
              <a:rPr lang="en-US" sz="2400" dirty="0" err="1">
                <a:latin typeface="Segoe UI "/>
              </a:rPr>
              <a:t>contaremos</a:t>
            </a:r>
            <a:r>
              <a:rPr lang="en-US" sz="2400" dirty="0">
                <a:latin typeface="Segoe UI "/>
              </a:rPr>
              <a:t> con </a:t>
            </a:r>
            <a:r>
              <a:rPr lang="en-US" sz="2400" dirty="0" err="1">
                <a:latin typeface="Segoe UI "/>
              </a:rPr>
              <a:t>diferentes</a:t>
            </a:r>
            <a:r>
              <a:rPr lang="en-US" sz="2400" dirty="0">
                <a:latin typeface="Segoe UI "/>
              </a:rPr>
              <a:t> </a:t>
            </a:r>
            <a:r>
              <a:rPr lang="en-US" sz="2400" dirty="0" err="1">
                <a:latin typeface="Segoe UI "/>
              </a:rPr>
              <a:t>responsables</a:t>
            </a:r>
            <a:r>
              <a:rPr lang="en-US" sz="2400" dirty="0">
                <a:latin typeface="Segoe UI "/>
              </a:rPr>
              <a:t> que se </a:t>
            </a:r>
            <a:r>
              <a:rPr lang="en-US" sz="2400" dirty="0" err="1">
                <a:latin typeface="Segoe UI "/>
              </a:rPr>
              <a:t>encargarán</a:t>
            </a:r>
            <a:r>
              <a:rPr lang="en-US" sz="2400" dirty="0">
                <a:latin typeface="Segoe UI "/>
              </a:rPr>
              <a:t> </a:t>
            </a:r>
            <a:r>
              <a:rPr lang="en-US" sz="2400" dirty="0" err="1">
                <a:latin typeface="Segoe UI "/>
              </a:rPr>
              <a:t>tanto</a:t>
            </a:r>
            <a:r>
              <a:rPr lang="en-US" sz="2400" dirty="0">
                <a:latin typeface="Segoe UI "/>
              </a:rPr>
              <a:t> de </a:t>
            </a:r>
            <a:r>
              <a:rPr lang="en-US" sz="2400" dirty="0" err="1">
                <a:latin typeface="Segoe UI "/>
              </a:rPr>
              <a:t>hacer</a:t>
            </a:r>
            <a:r>
              <a:rPr lang="en-US" sz="2400" dirty="0">
                <a:latin typeface="Segoe UI "/>
              </a:rPr>
              <a:t> la </a:t>
            </a:r>
            <a:r>
              <a:rPr lang="en-US" sz="2400" dirty="0" err="1">
                <a:latin typeface="Segoe UI "/>
              </a:rPr>
              <a:t>aplicación</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como</a:t>
            </a:r>
            <a:r>
              <a:rPr lang="en-US" sz="2400" dirty="0">
                <a:latin typeface="Segoe UI "/>
              </a:rPr>
              <a:t> de resolver </a:t>
            </a:r>
            <a:r>
              <a:rPr lang="en-US" sz="2400" dirty="0" err="1">
                <a:latin typeface="Segoe UI "/>
              </a:rPr>
              <a:t>dudas</a:t>
            </a:r>
            <a:r>
              <a:rPr lang="en-US" sz="2400" dirty="0">
                <a:latin typeface="Segoe UI "/>
              </a:rPr>
              <a:t>.</a:t>
            </a:r>
          </a:p>
          <a:p>
            <a:r>
              <a:rPr lang="en-US" sz="2400" dirty="0" err="1">
                <a:latin typeface="Segoe UI "/>
              </a:rPr>
              <a:t>También</a:t>
            </a:r>
            <a:r>
              <a:rPr lang="en-US" sz="2400" dirty="0">
                <a:latin typeface="Segoe UI "/>
              </a:rPr>
              <a:t> </a:t>
            </a:r>
            <a:r>
              <a:rPr lang="en-US" sz="2400" dirty="0" err="1">
                <a:latin typeface="Segoe UI "/>
              </a:rPr>
              <a:t>tendremos</a:t>
            </a:r>
            <a:r>
              <a:rPr lang="en-US" sz="2400" dirty="0">
                <a:latin typeface="Segoe UI "/>
              </a:rPr>
              <a:t> </a:t>
            </a:r>
            <a:r>
              <a:rPr lang="en-US" sz="2400" dirty="0" err="1">
                <a:latin typeface="Segoe UI "/>
              </a:rPr>
              <a:t>alguna</a:t>
            </a:r>
            <a:r>
              <a:rPr lang="en-US" sz="2400" dirty="0">
                <a:latin typeface="Segoe UI "/>
              </a:rPr>
              <a:t> </a:t>
            </a:r>
            <a:r>
              <a:rPr lang="en-US" sz="2400" dirty="0" err="1">
                <a:latin typeface="Segoe UI "/>
              </a:rPr>
              <a:t>sorpresa</a:t>
            </a:r>
            <a:r>
              <a:rPr lang="en-US" sz="2400" dirty="0">
                <a:latin typeface="Segoe UI "/>
              </a:rPr>
              <a:t> y </a:t>
            </a:r>
            <a:r>
              <a:rPr lang="en-US" sz="2400" dirty="0" err="1">
                <a:latin typeface="Segoe UI "/>
              </a:rPr>
              <a:t>detalle</a:t>
            </a:r>
            <a:r>
              <a:rPr lang="en-US" sz="24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49"/>
            <a:ext cx="5402684" cy="10894970"/>
          </a:xfrm>
        </p:spPr>
        <p:txBody>
          <a:bodyPr/>
          <a:lstStyle/>
          <a:p>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a:t>
            </a:r>
            <a:r>
              <a:rPr lang="en-US" sz="1077" dirty="0" err="1">
                <a:solidFill>
                  <a:srgbClr val="D53A05"/>
                </a:solidFill>
              </a:rPr>
              <a:t>xamarin.com</a:t>
            </a:r>
            <a:r>
              <a:rPr lang="en-US" sz="1077" dirty="0">
                <a:solidFill>
                  <a:srgbClr val="D53A05"/>
                </a:solidFill>
              </a:rPr>
              <a:t>/schemas/2014/forms</a:t>
            </a:r>
            <a:r>
              <a:rPr lang="en-US" sz="1077" dirty="0">
                <a:solidFill>
                  <a:schemeClr val="tx1"/>
                </a:solidFill>
              </a:rPr>
              <a:t>"</a:t>
            </a:r>
          </a:p>
          <a:p>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err="1">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r>
              <a:rPr lang="en-US" sz="1077" dirty="0">
                <a:solidFill>
                  <a:schemeClr val="tx1"/>
                </a:solidFill>
              </a:rPr>
              <a:t>           </a:t>
            </a:r>
            <a:r>
              <a:rPr lang="en-US" sz="1077" dirty="0">
                <a:solidFill>
                  <a:srgbClr val="654792"/>
                </a:solidFill>
              </a:rPr>
              <a:t> </a:t>
            </a:r>
            <a:r>
              <a:rPr lang="en-US" sz="1077" dirty="0" err="1">
                <a:solidFill>
                  <a:srgbClr val="654792"/>
                </a:solidFill>
              </a:rPr>
              <a:t>x:Class</a:t>
            </a:r>
            <a:r>
              <a:rPr lang="en-US" sz="1077" dirty="0">
                <a:solidFill>
                  <a:schemeClr val="tx1"/>
                </a:solidFill>
              </a:rPr>
              <a:t>=</a:t>
            </a:r>
            <a:r>
              <a:rPr lang="en-US" sz="1077" dirty="0">
                <a:solidFill>
                  <a:srgbClr val="D53A05"/>
                </a:solidFill>
              </a:rPr>
              <a:t>"</a:t>
            </a:r>
            <a:r>
              <a:rPr lang="en-US" sz="1077" dirty="0" err="1">
                <a:solidFill>
                  <a:srgbClr val="D53A05"/>
                </a:solidFill>
              </a:rPr>
              <a:t>MyApp.MainPage</a:t>
            </a:r>
            <a:r>
              <a:rPr lang="en-US" sz="1077" dirty="0">
                <a:solidFill>
                  <a:srgbClr val="D53A05"/>
                </a:solidFill>
              </a:rPr>
              <a:t>"</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err="1">
                <a:solidFill>
                  <a:schemeClr val="tx1"/>
                </a:solidFill>
              </a:rPr>
              <a:t>.Children</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Profile.png</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a:t>
            </a:r>
          </a:p>
          <a:p>
            <a:r>
              <a:rPr lang="de-DE" sz="1077" dirty="0">
                <a:solidFill>
                  <a:schemeClr val="tx1"/>
                </a:solidFill>
              </a:rPr>
              <a:t>                 </a:t>
            </a:r>
            <a:r>
              <a:rPr lang="de-DE" sz="1077" dirty="0" err="1">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err="1">
                <a:solidFill>
                  <a:srgbClr val="654792"/>
                </a:solidFill>
              </a:rPr>
              <a:t>Placeholder</a:t>
            </a:r>
            <a:r>
              <a:rPr lang="de-DE" sz="1077" dirty="0">
                <a:solidFill>
                  <a:schemeClr val="tx1"/>
                </a:solidFill>
              </a:rPr>
              <a:t>=</a:t>
            </a:r>
            <a:r>
              <a:rPr lang="de-DE" sz="1077" dirty="0">
                <a:solidFill>
                  <a:srgbClr val="D53A05"/>
                </a:solidFill>
              </a:rPr>
              <a:t>"Username"</a:t>
            </a:r>
          </a:p>
          <a:p>
            <a:r>
              <a:rPr lang="da-DK" sz="1077" dirty="0">
                <a:solidFill>
                  <a:schemeClr val="tx1"/>
                </a:solidFill>
              </a:rPr>
              <a:t>               </a:t>
            </a:r>
            <a:r>
              <a:rPr lang="da-DK" sz="1077" dirty="0" err="1">
                <a:solidFill>
                  <a:srgbClr val="654792"/>
                </a:solidFill>
              </a:rPr>
              <a:t>Text</a:t>
            </a:r>
            <a:r>
              <a:rPr lang="da-DK" sz="1077" dirty="0">
                <a:solidFill>
                  <a:schemeClr val="tx1"/>
                </a:solidFill>
              </a:rPr>
              <a:t>=</a:t>
            </a:r>
            <a:r>
              <a:rPr lang="da-DK" sz="1077" dirty="0">
                <a:solidFill>
                  <a:srgbClr val="D53A05"/>
                </a:solidFill>
              </a:rPr>
              <a:t>"{Binding </a:t>
            </a:r>
            <a:r>
              <a:rPr lang="da-DK" sz="1077" dirty="0" err="1">
                <a:solidFill>
                  <a:srgbClr val="D53A05"/>
                </a:solidFill>
              </a:rPr>
              <a:t>Username</a:t>
            </a:r>
            <a:r>
              <a:rPr lang="da-DK" sz="1077" dirty="0">
                <a:solidFill>
                  <a:srgbClr val="D53A05"/>
                </a:solidFill>
              </a:rPr>
              <a:t>}"</a:t>
            </a:r>
            <a:r>
              <a:rPr lang="da-DK" sz="1077" dirty="0">
                <a:solidFill>
                  <a:schemeClr val="tx1"/>
                </a:solidFill>
              </a:rPr>
              <a:t>/&gt;</a:t>
            </a:r>
          </a:p>
          <a:p>
            <a:r>
              <a:rPr lang="da-DK" sz="1077" dirty="0">
                <a:solidFill>
                  <a:schemeClr val="tx1"/>
                </a:solidFill>
              </a:rPr>
              <a:t>        &lt;</a:t>
            </a:r>
            <a:r>
              <a:rPr lang="da-DK" sz="1077" dirty="0" err="1">
                <a:solidFill>
                  <a:srgbClr val="53954A"/>
                </a:solidFill>
              </a:rPr>
              <a:t>Entry</a:t>
            </a:r>
            <a:r>
              <a:rPr lang="da-DK" sz="1077" dirty="0">
                <a:solidFill>
                  <a:srgbClr val="53954A"/>
                </a:solidFill>
              </a:rPr>
              <a:t>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p>
          <a:p>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"{Binding Password}"</a:t>
            </a:r>
          </a:p>
          <a:p>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"Login" </a:t>
            </a:r>
            <a:r>
              <a:rPr lang="nl-NL" sz="1077" dirty="0" err="1">
                <a:solidFill>
                  <a:srgbClr val="654792"/>
                </a:solidFill>
              </a:rPr>
              <a:t>TextColor</a:t>
            </a:r>
            <a:r>
              <a:rPr lang="nl-NL" sz="1077" dirty="0">
                <a:solidFill>
                  <a:schemeClr val="tx1"/>
                </a:solidFill>
              </a:rPr>
              <a:t>=</a:t>
            </a:r>
            <a:r>
              <a:rPr lang="nl-NL" sz="1077" dirty="0">
                <a:solidFill>
                  <a:srgbClr val="D53A05"/>
                </a:solidFill>
              </a:rPr>
              <a:t>"White"</a:t>
            </a:r>
          </a:p>
          <a:p>
            <a:r>
              <a:rPr lang="en-US" sz="1077" dirty="0">
                <a:solidFill>
                  <a:schemeClr val="tx1"/>
                </a:solidFill>
              </a:rPr>
              <a:t>                </a:t>
            </a:r>
            <a:r>
              <a:rPr lang="en-US" sz="1077" dirty="0" err="1">
                <a:solidFill>
                  <a:srgbClr val="654792"/>
                </a:solidFill>
              </a:rPr>
              <a:t>BackgroundColor</a:t>
            </a:r>
            <a:r>
              <a:rPr lang="en-US" sz="1077" dirty="0">
                <a:solidFill>
                  <a:schemeClr val="tx1"/>
                </a:solidFill>
              </a:rPr>
              <a:t>=</a:t>
            </a:r>
            <a:r>
              <a:rPr lang="en-US" sz="1077" dirty="0">
                <a:solidFill>
                  <a:srgbClr val="D53A05"/>
                </a:solidFill>
              </a:rPr>
              <a:t>"#77D065"</a:t>
            </a:r>
          </a:p>
          <a:p>
            <a:r>
              <a:rPr lang="en-US" sz="1077" dirty="0">
                <a:solidFill>
                  <a:schemeClr val="tx1"/>
                </a:solidFill>
              </a:rPr>
              <a:t>                </a:t>
            </a:r>
            <a:r>
              <a:rPr lang="en-US" sz="1077" dirty="0">
                <a:solidFill>
                  <a:srgbClr val="654792"/>
                </a:solidFill>
              </a:rPr>
              <a:t>Command</a:t>
            </a:r>
            <a:r>
              <a:rPr lang="en-US" sz="1077" dirty="0">
                <a:solidFill>
                  <a:schemeClr val="tx1"/>
                </a:solidFill>
              </a:rPr>
              <a:t>=</a:t>
            </a:r>
            <a:r>
              <a:rPr lang="en-US" sz="1077" dirty="0">
                <a:solidFill>
                  <a:srgbClr val="D53A05"/>
                </a:solidFill>
              </a:rPr>
              <a:t>"{Binding </a:t>
            </a:r>
            <a:r>
              <a:rPr lang="en-US" sz="1077" dirty="0" err="1">
                <a:solidFill>
                  <a:srgbClr val="D53A05"/>
                </a:solidFill>
              </a:rPr>
              <a:t>LoginCommand</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Settings.png</a:t>
            </a:r>
            <a:r>
              <a:rPr lang="en-US" sz="1077" dirty="0">
                <a:solidFill>
                  <a:srgbClr val="D53A05"/>
                </a:solidFill>
              </a:rPr>
              <a:t>"</a:t>
            </a:r>
            <a:r>
              <a:rPr lang="en-US" sz="1077" dirty="0">
                <a:solidFill>
                  <a:schemeClr val="tx1"/>
                </a:solidFill>
              </a:rPr>
              <a:t>&gt;</a:t>
            </a:r>
          </a:p>
          <a:p>
            <a:r>
              <a:rPr lang="fi-FI" sz="1077" dirty="0">
                <a:solidFill>
                  <a:srgbClr val="848684"/>
                </a:solidFill>
              </a:rPr>
              <a:t>    &lt;!-- </a:t>
            </a:r>
            <a:r>
              <a:rPr lang="fi-FI" sz="1077" dirty="0" err="1">
                <a:solidFill>
                  <a:srgbClr val="848684"/>
                </a:solidFill>
              </a:rPr>
              <a:t>Settings</a:t>
            </a:r>
            <a:r>
              <a:rPr lang="fi-FI" sz="1077" dirty="0">
                <a:solidFill>
                  <a:srgbClr val="848684"/>
                </a:solidFill>
              </a:rPr>
              <a:t> --&gt;</a:t>
            </a:r>
          </a:p>
          <a:p>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r>
              <a:rPr lang="fi-FI" sz="1077">
                <a:solidFill>
                  <a:schemeClr val="tx1"/>
                </a:solidFill>
              </a:rPr>
              <a:t>&lt;/</a:t>
            </a:r>
            <a:r>
              <a:rPr lang="fi-FI" sz="1077">
                <a:solidFill>
                  <a:srgbClr val="53954A"/>
                </a:solidFill>
              </a:rPr>
              <a:t>TabbedPage</a:t>
            </a:r>
            <a:r>
              <a:rPr lang="fi-FI" sz="1077">
                <a:solidFill>
                  <a:schemeClr val="tx1"/>
                </a:solidFill>
              </a:rPr>
              <a:t>&gt;</a:t>
            </a:r>
            <a:endParaRPr lang="en-US" sz="1077" dirty="0">
              <a:solidFill>
                <a:schemeClr val="tx1"/>
              </a:solidFill>
            </a:endParaRPr>
          </a:p>
          <a:p>
            <a:endParaRPr lang="en-US" sz="1077"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19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Vistas básicas</a:t>
            </a:r>
          </a:p>
        </p:txBody>
      </p:sp>
      <p:sp>
        <p:nvSpPr>
          <p:cNvPr id="5" name="Marcador de texto 4"/>
          <p:cNvSpPr>
            <a:spLocks noGrp="1"/>
          </p:cNvSpPr>
          <p:nvPr>
            <p:ph type="subTitle" idx="1"/>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 patron MVVM</a:t>
            </a:r>
          </a:p>
        </p:txBody>
      </p:sp>
    </p:spTree>
    <p:extLst>
      <p:ext uri="{BB962C8B-B14F-4D97-AF65-F5344CB8AC3E}">
        <p14:creationId xmlns:p14="http://schemas.microsoft.com/office/powerpoint/2010/main" val="22035242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90" y="297307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20" y="3890352"/>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801" y="4807626"/>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74897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err="1"/>
                        <a:t>Xcode</a:t>
                      </a:r>
                      <a:endParaRPr lang="es-ES" sz="2400" dirty="0"/>
                    </a:p>
                  </a:txBody>
                  <a:tcPr marL="91427" marR="91427" marT="45713" marB="45713"/>
                </a:tc>
                <a:tc>
                  <a:txBody>
                    <a:bodyPr/>
                    <a:lstStyle/>
                    <a:p>
                      <a:pPr algn="ctr"/>
                      <a:r>
                        <a:rPr lang="es-ES" sz="2400" dirty="0"/>
                        <a:t>Android Studio</a:t>
                      </a:r>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extLst>
                  <a:ext uri="{0D108BD9-81ED-4DB2-BD59-A6C34878D82A}">
                    <a16:rowId xmlns:a16="http://schemas.microsoft.com/office/drawing/2014/main" val="10001"/>
                  </a:ext>
                </a:extLst>
              </a:tr>
              <a:tr h="1188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a:t>ObjectiveC</a:t>
                      </a:r>
                      <a:r>
                        <a:rPr lang="es-ES" sz="2400" dirty="0"/>
                        <a:t> o Swift</a:t>
                      </a:r>
                    </a:p>
                    <a:p>
                      <a:pPr algn="ctr"/>
                      <a:endParaRPr lang="es-ES" sz="2400" dirty="0"/>
                    </a:p>
                  </a:txBody>
                  <a:tcPr marL="91427" marR="91427" marT="45713" marB="45713"/>
                </a:tc>
                <a:tc>
                  <a:txBody>
                    <a:bodyPr/>
                    <a:lstStyle/>
                    <a:p>
                      <a:pPr algn="ctr"/>
                      <a:r>
                        <a:rPr lang="es-ES" sz="2400" dirty="0"/>
                        <a:t>Java</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MVC</a:t>
                      </a:r>
                    </a:p>
                  </a:txBody>
                  <a:tcPr marL="91427" marR="91427" marT="45713" marB="45713"/>
                </a:tc>
                <a:tc>
                  <a:txBody>
                    <a:bodyPr/>
                    <a:lstStyle/>
                    <a:p>
                      <a:pPr algn="ctr"/>
                      <a:r>
                        <a:rPr lang="es-ES" sz="2400" dirty="0"/>
                        <a:t>MVC</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45582" y="5337276"/>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0598810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87" y="297722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18" y="3805513"/>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799" y="4404312"/>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38321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p>
                    <a:p>
                      <a:pPr algn="ctr"/>
                      <a:endParaRPr lang="es-ES" sz="2400" dirty="0"/>
                    </a:p>
                  </a:txBody>
                  <a:tcPr marL="91427" marR="91427" marT="45713" marB="45713"/>
                </a:tc>
                <a:extLst>
                  <a:ext uri="{0D108BD9-81ED-4DB2-BD59-A6C34878D82A}">
                    <a16:rowId xmlns:a16="http://schemas.microsoft.com/office/drawing/2014/main" val="10001"/>
                  </a:ext>
                </a:extLst>
              </a:tr>
              <a:tr h="822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a:p>
                  </a:txBody>
                  <a:tcPr marL="91427" marR="91427" marT="45713" marB="45713"/>
                </a:tc>
                <a:tc>
                  <a:txBody>
                    <a:bodyPr/>
                    <a:lstStyle/>
                    <a:p>
                      <a:pPr algn="ctr"/>
                      <a:r>
                        <a:rPr lang="es-ES" sz="2400" dirty="0"/>
                        <a:t>C#</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00154" y="4940953"/>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8"/>
          <p:cNvSpPr/>
          <p:nvPr/>
        </p:nvSpPr>
        <p:spPr>
          <a:xfrm>
            <a:off x="2815222" y="1900281"/>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11" name="Rectangle 19"/>
          <p:cNvSpPr/>
          <p:nvPr/>
        </p:nvSpPr>
        <p:spPr>
          <a:xfrm>
            <a:off x="5634222" y="1900281"/>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12" name="Rectangle 20"/>
          <p:cNvSpPr/>
          <p:nvPr/>
        </p:nvSpPr>
        <p:spPr>
          <a:xfrm>
            <a:off x="8453222" y="1921061"/>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cxnSp>
        <p:nvCxnSpPr>
          <p:cNvPr id="13" name="Straight Arrow Connector 21"/>
          <p:cNvCxnSpPr/>
          <p:nvPr/>
        </p:nvCxnSpPr>
        <p:spPr>
          <a:xfrm>
            <a:off x="4339005" y="3140087"/>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415194" y="2454385"/>
            <a:ext cx="1237549" cy="657395"/>
          </a:xfrm>
          <a:prstGeom prst="rect">
            <a:avLst/>
          </a:prstGeom>
          <a:noFill/>
        </p:spPr>
        <p:txBody>
          <a:bodyPr wrap="square" rtlCol="0">
            <a:spAutoFit/>
          </a:bodyPr>
          <a:lstStyle/>
          <a:p>
            <a:r>
              <a:rPr lang="en-US" sz="1200" dirty="0"/>
              <a:t>get/set </a:t>
            </a:r>
            <a:r>
              <a:rPr lang="en-US" sz="1200" dirty="0" err="1"/>
              <a:t>Propiedades</a:t>
            </a:r>
            <a:endParaRPr lang="en-US" sz="1200" dirty="0"/>
          </a:p>
          <a:p>
            <a:r>
              <a:rPr lang="en-US" sz="1200" dirty="0" err="1"/>
              <a:t>Comandos</a:t>
            </a:r>
            <a:endParaRPr lang="en-US" sz="1200" dirty="0"/>
          </a:p>
        </p:txBody>
      </p:sp>
      <p:cxnSp>
        <p:nvCxnSpPr>
          <p:cNvPr id="15" name="Straight Arrow Connector 23"/>
          <p:cNvCxnSpPr/>
          <p:nvPr/>
        </p:nvCxnSpPr>
        <p:spPr>
          <a:xfrm flipH="1">
            <a:off x="4339005" y="3978168"/>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339006" y="3978168"/>
            <a:ext cx="1295216" cy="276999"/>
          </a:xfrm>
          <a:prstGeom prst="rect">
            <a:avLst/>
          </a:prstGeom>
          <a:noFill/>
        </p:spPr>
        <p:txBody>
          <a:bodyPr wrap="square" rtlCol="0">
            <a:spAutoFit/>
          </a:bodyPr>
          <a:lstStyle/>
          <a:p>
            <a:r>
              <a:rPr lang="en-US" sz="1200" dirty="0" err="1"/>
              <a:t>Notifica</a:t>
            </a:r>
            <a:r>
              <a:rPr lang="en-US" sz="1200" dirty="0"/>
              <a:t> </a:t>
            </a:r>
            <a:r>
              <a:rPr lang="en-US" sz="1200" dirty="0" err="1"/>
              <a:t>cambios</a:t>
            </a:r>
            <a:endParaRPr lang="en-US" sz="1200" dirty="0"/>
          </a:p>
        </p:txBody>
      </p:sp>
      <p:cxnSp>
        <p:nvCxnSpPr>
          <p:cNvPr id="17" name="Straight Arrow Connector 25"/>
          <p:cNvCxnSpPr/>
          <p:nvPr/>
        </p:nvCxnSpPr>
        <p:spPr>
          <a:xfrm>
            <a:off x="7081817" y="3521033"/>
            <a:ext cx="1219027"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081816" y="2980248"/>
            <a:ext cx="1447595" cy="1034110"/>
          </a:xfrm>
          <a:prstGeom prst="rect">
            <a:avLst/>
          </a:prstGeom>
          <a:noFill/>
        </p:spPr>
        <p:txBody>
          <a:bodyPr wrap="square" rtlCol="0">
            <a:spAutoFit/>
          </a:bodyPr>
          <a:lstStyle/>
          <a:p>
            <a:r>
              <a:rPr lang="en-US" sz="1200" dirty="0"/>
              <a:t>C#</a:t>
            </a:r>
          </a:p>
          <a:p>
            <a:endParaRPr lang="en-US" sz="1200" dirty="0"/>
          </a:p>
          <a:p>
            <a:endParaRPr lang="en-US" sz="1200" dirty="0"/>
          </a:p>
          <a:p>
            <a:endParaRPr lang="en-US" sz="1200" dirty="0"/>
          </a:p>
          <a:p>
            <a:r>
              <a:rPr lang="en-US" sz="1200" dirty="0"/>
              <a:t>Models</a:t>
            </a:r>
          </a:p>
        </p:txBody>
      </p:sp>
      <p:sp>
        <p:nvSpPr>
          <p:cNvPr id="19" name="Rectangle 27"/>
          <p:cNvSpPr/>
          <p:nvPr/>
        </p:nvSpPr>
        <p:spPr>
          <a:xfrm>
            <a:off x="2967601" y="2052660"/>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0" name="Rectangle 28"/>
          <p:cNvSpPr/>
          <p:nvPr/>
        </p:nvSpPr>
        <p:spPr>
          <a:xfrm>
            <a:off x="3119979" y="2205038"/>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1" name="Rectangle 29"/>
          <p:cNvSpPr/>
          <p:nvPr/>
        </p:nvSpPr>
        <p:spPr>
          <a:xfrm>
            <a:off x="5786600" y="2052660"/>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2" name="Rectangle 30"/>
          <p:cNvSpPr/>
          <p:nvPr/>
        </p:nvSpPr>
        <p:spPr>
          <a:xfrm>
            <a:off x="5938979" y="2205038"/>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3" name="Rectangle 31"/>
          <p:cNvSpPr/>
          <p:nvPr/>
        </p:nvSpPr>
        <p:spPr>
          <a:xfrm>
            <a:off x="8605600" y="2073439"/>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4" name="Rectangle 32"/>
          <p:cNvSpPr/>
          <p:nvPr/>
        </p:nvSpPr>
        <p:spPr>
          <a:xfrm>
            <a:off x="8757979" y="2225817"/>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5" name="Rectangle 33"/>
          <p:cNvSpPr/>
          <p:nvPr/>
        </p:nvSpPr>
        <p:spPr>
          <a:xfrm>
            <a:off x="2815222" y="5500171"/>
            <a:ext cx="6964788" cy="503984"/>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3"/>
                </a:solidFill>
              </a:rPr>
              <a:t>Cross Platform</a:t>
            </a:r>
          </a:p>
        </p:txBody>
      </p:sp>
      <p:sp>
        <p:nvSpPr>
          <p:cNvPr id="27"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MVVM</a:t>
            </a:r>
          </a:p>
        </p:txBody>
      </p:sp>
    </p:spTree>
    <p:extLst>
      <p:ext uri="{BB962C8B-B14F-4D97-AF65-F5344CB8AC3E}">
        <p14:creationId xmlns:p14="http://schemas.microsoft.com/office/powerpoint/2010/main" val="2301625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 Placeholder 2"/>
          <p:cNvSpPr txBox="1">
            <a:spLocks/>
          </p:cNvSpPr>
          <p:nvPr/>
        </p:nvSpPr>
        <p:spPr>
          <a:xfrm>
            <a:off x="418643" y="1412044"/>
            <a:ext cx="9564587" cy="470623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Mayor </a:t>
            </a:r>
            <a:r>
              <a:rPr lang="en-US" sz="3921" dirty="0" err="1"/>
              <a:t>facilidad</a:t>
            </a:r>
            <a:r>
              <a:rPr lang="en-US" sz="3921" dirty="0"/>
              <a:t> para </a:t>
            </a:r>
            <a:r>
              <a:rPr lang="en-US" sz="3921" dirty="0" err="1"/>
              <a:t>mantener</a:t>
            </a:r>
            <a:r>
              <a:rPr lang="en-US" sz="3921" dirty="0"/>
              <a:t>, extender y </a:t>
            </a:r>
            <a:r>
              <a:rPr lang="en-US" sz="3921" b="1" dirty="0" err="1"/>
              <a:t>compartir</a:t>
            </a:r>
            <a:r>
              <a:rPr lang="en-US" sz="3921" dirty="0"/>
              <a:t> el </a:t>
            </a:r>
            <a:r>
              <a:rPr lang="en-US" sz="3921" dirty="0" err="1"/>
              <a:t>código</a:t>
            </a:r>
            <a:r>
              <a:rPr lang="en-US" sz="3921" dirty="0"/>
              <a:t>.</a:t>
            </a:r>
          </a:p>
          <a:p>
            <a:r>
              <a:rPr lang="en-US" sz="3921" dirty="0" err="1"/>
              <a:t>Más</a:t>
            </a:r>
            <a:r>
              <a:rPr lang="en-US" sz="3921" dirty="0"/>
              <a:t> </a:t>
            </a:r>
            <a:r>
              <a:rPr lang="en-US" sz="3921" dirty="0" err="1"/>
              <a:t>facilidad</a:t>
            </a:r>
            <a:r>
              <a:rPr lang="en-US" sz="3921" dirty="0"/>
              <a:t> a la hora de </a:t>
            </a:r>
            <a:r>
              <a:rPr lang="en-US" sz="3921" dirty="0" err="1"/>
              <a:t>colaborar</a:t>
            </a:r>
            <a:r>
              <a:rPr lang="en-US" sz="3921" dirty="0"/>
              <a:t>.</a:t>
            </a:r>
          </a:p>
          <a:p>
            <a:r>
              <a:rPr lang="en-US" sz="3921" b="1" dirty="0"/>
              <a:t>Testing</a:t>
            </a:r>
            <a:r>
              <a:rPr lang="en-US" sz="3921" dirty="0"/>
              <a:t>.</a:t>
            </a:r>
          </a:p>
          <a:p>
            <a:r>
              <a:rPr lang="en-US" sz="3921" dirty="0" err="1"/>
              <a:t>Más</a:t>
            </a:r>
            <a:r>
              <a:rPr lang="en-US" sz="3921" dirty="0"/>
              <a:t> </a:t>
            </a:r>
            <a:r>
              <a:rPr lang="en-US" sz="3921" dirty="0" err="1"/>
              <a:t>fácil</a:t>
            </a:r>
            <a:r>
              <a:rPr lang="en-US" sz="3921" dirty="0"/>
              <a:t> de </a:t>
            </a:r>
            <a:r>
              <a:rPr lang="en-US" sz="3921" b="1" dirty="0" err="1"/>
              <a:t>diseñar</a:t>
            </a:r>
            <a:r>
              <a:rPr lang="en-US" sz="3921" dirty="0"/>
              <a:t>.</a:t>
            </a:r>
          </a:p>
        </p:txBody>
      </p:sp>
      <p:sp>
        <p:nvSpPr>
          <p:cNvPr id="6"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Pero... ¿Por </a:t>
            </a:r>
            <a:r>
              <a:rPr lang="pt-BR" sz="5998" dirty="0" err="1"/>
              <a:t>qué</a:t>
            </a:r>
            <a:r>
              <a:rPr lang="pt-BR" sz="5998" dirty="0"/>
              <a:t> MVVM?</a:t>
            </a:r>
          </a:p>
        </p:txBody>
      </p:sp>
    </p:spTree>
    <p:extLst>
      <p:ext uri="{BB962C8B-B14F-4D97-AF65-F5344CB8AC3E}">
        <p14:creationId xmlns:p14="http://schemas.microsoft.com/office/powerpoint/2010/main" val="11197807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MVVM</a:t>
            </a:r>
          </a:p>
        </p:txBody>
      </p:sp>
      <p:sp>
        <p:nvSpPr>
          <p:cNvPr id="5" name="Marcador de texto 4"/>
          <p:cNvSpPr>
            <a:spLocks noGrp="1"/>
          </p:cNvSpPr>
          <p:nvPr>
            <p:ph type="subTitle" idx="1"/>
          </p:nvPr>
        </p:nvSpPr>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BAD80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Plugins</a:t>
            </a:r>
          </a:p>
        </p:txBody>
      </p:sp>
    </p:spTree>
    <p:extLst>
      <p:ext uri="{BB962C8B-B14F-4D97-AF65-F5344CB8AC3E}">
        <p14:creationId xmlns:p14="http://schemas.microsoft.com/office/powerpoint/2010/main" val="36864856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957" y="2651648"/>
            <a:ext cx="5754088" cy="2688623"/>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956" y="2183681"/>
            <a:ext cx="1901775" cy="445637"/>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5113" y="2183681"/>
            <a:ext cx="1901775" cy="445637"/>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270" y="2183681"/>
            <a:ext cx="1901775" cy="44563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885" y="1235141"/>
            <a:ext cx="783918" cy="783916"/>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4043" y="1232204"/>
            <a:ext cx="783918" cy="783916"/>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199" y="1232204"/>
            <a:ext cx="783918" cy="783916"/>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685" y="2846898"/>
            <a:ext cx="738318" cy="67027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843" y="2846898"/>
            <a:ext cx="738318" cy="67027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2998" y="2846898"/>
            <a:ext cx="738318" cy="67027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957" y="3544135"/>
            <a:ext cx="5754088" cy="84359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30062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4407" y="2835872"/>
            <a:ext cx="7020290" cy="402164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58929" y="2383172"/>
            <a:ext cx="10971244" cy="1193630"/>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842" spc="-400" dirty="0">
                <a:solidFill>
                  <a:schemeClr val="tx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190" y="816800"/>
            <a:ext cx="4397876" cy="2037587"/>
          </a:xfrm>
        </p:spPr>
        <p:txBody>
          <a:bodyPr/>
          <a:lstStyle/>
          <a:p>
            <a:r>
              <a:rPr lang="en-US" dirty="0" err="1"/>
              <a:t>Código</a:t>
            </a:r>
            <a:r>
              <a:rPr lang="en-US" dirty="0"/>
              <a:t> </a:t>
            </a:r>
            <a:r>
              <a:rPr lang="en-US" dirty="0" err="1"/>
              <a:t>específico</a:t>
            </a:r>
            <a:r>
              <a:rPr lang="en-US" dirty="0"/>
              <a:t> de </a:t>
            </a:r>
            <a:r>
              <a:rPr lang="en-US" dirty="0" err="1"/>
              <a:t>plataforma</a:t>
            </a:r>
            <a:endParaRPr lang="en-US" dirty="0"/>
          </a:p>
        </p:txBody>
      </p:sp>
      <p:sp>
        <p:nvSpPr>
          <p:cNvPr id="44" name="Text Placeholder 18"/>
          <p:cNvSpPr txBox="1">
            <a:spLocks/>
          </p:cNvSpPr>
          <p:nvPr/>
        </p:nvSpPr>
        <p:spPr>
          <a:xfrm>
            <a:off x="7207189" y="3087457"/>
            <a:ext cx="3974274" cy="2238064"/>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a:t>
            </a:r>
            <a:r>
              <a:rPr lang="en-US" sz="2745" dirty="0" err="1">
                <a:solidFill>
                  <a:schemeClr val="tx1"/>
                </a:solidFill>
                <a:latin typeface="+mj-lt"/>
              </a:rPr>
              <a:t>Qué</a:t>
            </a:r>
            <a:r>
              <a:rPr lang="en-US" sz="2745" dirty="0">
                <a:solidFill>
                  <a:schemeClr val="tx1"/>
                </a:solidFill>
                <a:latin typeface="+mj-lt"/>
              </a:rPr>
              <a:t> </a:t>
            </a:r>
            <a:r>
              <a:rPr lang="en-US" sz="2745" dirty="0" err="1">
                <a:solidFill>
                  <a:schemeClr val="tx1"/>
                </a:solidFill>
                <a:latin typeface="+mj-lt"/>
              </a:rPr>
              <a:t>ocurre</a:t>
            </a:r>
            <a:r>
              <a:rPr lang="en-US" sz="2745" dirty="0">
                <a:solidFill>
                  <a:schemeClr val="tx1"/>
                </a:solidFill>
                <a:latin typeface="+mj-lt"/>
              </a:rPr>
              <a:t> </a:t>
            </a:r>
            <a:r>
              <a:rPr lang="en-US" sz="2745" dirty="0" err="1">
                <a:solidFill>
                  <a:schemeClr val="tx1"/>
                </a:solidFill>
                <a:latin typeface="+mj-lt"/>
              </a:rPr>
              <a:t>si</a:t>
            </a:r>
            <a:r>
              <a:rPr lang="en-US" sz="2745" dirty="0">
                <a:solidFill>
                  <a:schemeClr val="tx1"/>
                </a:solidFill>
                <a:latin typeface="+mj-lt"/>
              </a:rPr>
              <a:t> </a:t>
            </a:r>
            <a:r>
              <a:rPr lang="en-US" sz="2745" dirty="0" err="1">
                <a:solidFill>
                  <a:schemeClr val="tx1"/>
                </a:solidFill>
                <a:latin typeface="+mj-lt"/>
              </a:rPr>
              <a:t>necesitamos</a:t>
            </a:r>
            <a:r>
              <a:rPr lang="en-US" sz="2745" dirty="0">
                <a:solidFill>
                  <a:schemeClr val="tx1"/>
                </a:solidFill>
                <a:latin typeface="+mj-lt"/>
              </a:rPr>
              <a:t> accede a </a:t>
            </a:r>
            <a:r>
              <a:rPr lang="en-US" sz="2745" dirty="0" err="1">
                <a:solidFill>
                  <a:schemeClr val="tx1"/>
                </a:solidFill>
                <a:latin typeface="+mj-lt"/>
              </a:rPr>
              <a:t>características</a:t>
            </a:r>
            <a:r>
              <a:rPr lang="en-US" sz="2745" dirty="0">
                <a:solidFill>
                  <a:schemeClr val="tx1"/>
                </a:solidFill>
                <a:latin typeface="+mj-lt"/>
              </a:rPr>
              <a:t> </a:t>
            </a:r>
            <a:r>
              <a:rPr lang="en-US" sz="2745" dirty="0" err="1">
                <a:solidFill>
                  <a:schemeClr val="tx1"/>
                </a:solidFill>
                <a:latin typeface="+mj-lt"/>
              </a:rPr>
              <a:t>específicas</a:t>
            </a:r>
            <a:r>
              <a:rPr lang="en-US" sz="2745" dirty="0">
                <a:solidFill>
                  <a:schemeClr val="tx1"/>
                </a:solidFill>
                <a:latin typeface="+mj-lt"/>
              </a:rPr>
              <a:t> de la </a:t>
            </a:r>
            <a:r>
              <a:rPr lang="en-US" sz="2745" dirty="0" err="1">
                <a:solidFill>
                  <a:schemeClr val="tx1"/>
                </a:solidFill>
                <a:latin typeface="+mj-lt"/>
              </a:rPr>
              <a:t>plataforma</a:t>
            </a:r>
            <a:r>
              <a:rPr lang="en-US" sz="2745" dirty="0">
                <a:solidFill>
                  <a:schemeClr val="tx1"/>
                </a:solidFill>
                <a:latin typeface="+mj-lt"/>
              </a:rPr>
              <a:t>?</a:t>
            </a:r>
          </a:p>
          <a:p>
            <a:pPr marL="0" indent="0"/>
            <a:endParaRPr lang="en-US" sz="2745" dirty="0">
              <a:solidFill>
                <a:schemeClr val="tx1"/>
              </a:solidFill>
              <a:latin typeface="+mj-lt"/>
            </a:endParaRPr>
          </a:p>
        </p:txBody>
      </p:sp>
      <p:grpSp>
        <p:nvGrpSpPr>
          <p:cNvPr id="27" name="Group 26"/>
          <p:cNvGrpSpPr/>
          <p:nvPr/>
        </p:nvGrpSpPr>
        <p:grpSpPr>
          <a:xfrm>
            <a:off x="699449" y="1217685"/>
            <a:ext cx="6082012" cy="4371734"/>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125"/>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125"/>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8"/>
              <a:ext cx="1711153" cy="587125"/>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43964"/>
            </a:xfrm>
            <a:prstGeom prst="rect">
              <a:avLst/>
            </a:prstGeom>
            <a:noFill/>
          </p:spPr>
          <p:txBody>
            <a:bodyPr wrap="square" lIns="179259" tIns="143407" rIns="179259" bIns="143407" rtlCol="0">
              <a:spAutoFit/>
            </a:bodyPr>
            <a:lstStyle/>
            <a:p>
              <a:pPr defTabSz="913949"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GPS</a:t>
              </a:r>
            </a:p>
            <a:p>
              <a:pPr defTabSz="913949" fontAlgn="base">
                <a:lnSpc>
                  <a:spcPct val="120000"/>
                </a:lnSpc>
                <a:spcBef>
                  <a:spcPct val="0"/>
                </a:spcBef>
                <a:spcAft>
                  <a:spcPct val="0"/>
                </a:spcAft>
              </a:pPr>
              <a:r>
                <a:rPr lang="en-US" dirty="0" err="1">
                  <a:solidFill>
                    <a:schemeClr val="bg1"/>
                  </a:solidFill>
                </a:rPr>
                <a:t>Lámpara</a:t>
              </a:r>
              <a:endParaRPr lang="en-US" dirty="0">
                <a:solidFill>
                  <a:schemeClr val="bg1"/>
                </a:solidFill>
              </a:endParaRPr>
            </a:p>
            <a:p>
              <a:pPr defTabSz="913949"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Settings</a:t>
              </a:r>
            </a:p>
            <a:p>
              <a:pPr defTabSz="913949"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89" y="3344613"/>
              <a:ext cx="1596994" cy="1943964"/>
            </a:xfrm>
            <a:prstGeom prst="rect">
              <a:avLst/>
            </a:prstGeom>
            <a:noFill/>
          </p:spPr>
          <p:txBody>
            <a:bodyPr wrap="square" lIns="179259" tIns="143407" rIns="179259" bIns="143407" rtlCol="0">
              <a:spAutoFit/>
            </a:bodyPr>
            <a:lstStyle/>
            <a:p>
              <a:pPr defTabSz="913949"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GPS</a:t>
              </a:r>
            </a:p>
            <a:p>
              <a:pPr defTabSz="913949" fontAlgn="base">
                <a:lnSpc>
                  <a:spcPct val="120000"/>
                </a:lnSpc>
                <a:spcBef>
                  <a:spcPct val="0"/>
                </a:spcBef>
                <a:spcAft>
                  <a:spcPct val="0"/>
                </a:spcAft>
              </a:pPr>
              <a:r>
                <a:rPr lang="en-US" dirty="0" err="1">
                  <a:solidFill>
                    <a:schemeClr val="bg1"/>
                  </a:solidFill>
                </a:rPr>
                <a:t>Lámpara</a:t>
              </a:r>
              <a:endParaRPr lang="en-US" dirty="0">
                <a:solidFill>
                  <a:schemeClr val="bg1"/>
                </a:solidFill>
              </a:endParaRPr>
            </a:p>
            <a:p>
              <a:pPr defTabSz="913949"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Settings</a:t>
              </a:r>
            </a:p>
            <a:p>
              <a:pPr defTabSz="913949"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43964"/>
            </a:xfrm>
            <a:prstGeom prst="rect">
              <a:avLst/>
            </a:prstGeom>
            <a:noFill/>
          </p:spPr>
          <p:txBody>
            <a:bodyPr wrap="square" lIns="179259" tIns="143407" rIns="179259" bIns="143407" rtlCol="0">
              <a:spAutoFit/>
            </a:bodyPr>
            <a:lstStyle/>
            <a:p>
              <a:pPr defTabSz="913949"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GPS</a:t>
              </a:r>
            </a:p>
            <a:p>
              <a:pPr defTabSz="913949" fontAlgn="base">
                <a:lnSpc>
                  <a:spcPct val="120000"/>
                </a:lnSpc>
                <a:spcBef>
                  <a:spcPct val="0"/>
                </a:spcBef>
                <a:spcAft>
                  <a:spcPct val="0"/>
                </a:spcAft>
              </a:pPr>
              <a:r>
                <a:rPr lang="en-US" dirty="0" err="1">
                  <a:solidFill>
                    <a:schemeClr val="bg1"/>
                  </a:solidFill>
                </a:rPr>
                <a:t>Lámpara</a:t>
              </a:r>
              <a:endParaRPr lang="en-US" dirty="0">
                <a:solidFill>
                  <a:schemeClr val="bg1"/>
                </a:solidFill>
              </a:endParaRPr>
            </a:p>
            <a:p>
              <a:pPr defTabSz="913949"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Settings</a:t>
              </a:r>
            </a:p>
            <a:p>
              <a:pPr defTabSz="913949"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7055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546" y="1714893"/>
            <a:ext cx="7120909" cy="3428215"/>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5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6"/>
              <a:ext cx="6073333" cy="66842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5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5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424491666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89958"/>
            <a:ext cx="6395576" cy="1584012"/>
          </a:xfrm>
        </p:spPr>
        <p:txBody>
          <a:bodyPr/>
          <a:lstStyle/>
          <a:p>
            <a:r>
              <a:rPr lang="en-US" sz="6399" dirty="0"/>
              <a:t>Plugins</a:t>
            </a:r>
            <a:br>
              <a:rPr lang="en-US" sz="6399" dirty="0"/>
            </a:br>
            <a:r>
              <a:rPr lang="en-US" sz="4266" dirty="0"/>
              <a:t>Xamarin</a:t>
            </a:r>
          </a:p>
        </p:txBody>
      </p:sp>
      <p:sp>
        <p:nvSpPr>
          <p:cNvPr id="44" name="Rectangle 43"/>
          <p:cNvSpPr/>
          <p:nvPr/>
        </p:nvSpPr>
        <p:spPr bwMode="auto">
          <a:xfrm>
            <a:off x="1355682" y="2163739"/>
            <a:ext cx="9480637" cy="146578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683" y="2373127"/>
            <a:ext cx="9480636" cy="9666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682" y="4092835"/>
            <a:ext cx="9480637" cy="1420889"/>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29" y="503894"/>
            <a:ext cx="5709319" cy="51489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5582145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a:t>
            </a:r>
            <a:r>
              <a:rPr lang="es-ES" sz="5294" dirty="0" err="1"/>
              <a:t>Plugins</a:t>
            </a:r>
            <a:endParaRPr lang="es-ES" sz="5294" dirty="0"/>
          </a:p>
        </p:txBody>
      </p:sp>
      <p:sp>
        <p:nvSpPr>
          <p:cNvPr id="5" name="Marcador de texto 4"/>
          <p:cNvSpPr>
            <a:spLocks noGrp="1"/>
          </p:cNvSpPr>
          <p:nvPr>
            <p:ph type="subTitle" idx="1"/>
          </p:nvPr>
        </p:nvSpPr>
        <p:spPr/>
        <p:txBody>
          <a:bodyPr/>
          <a:lstStyle/>
          <a:p>
            <a:r>
              <a:rPr lang="es-ES" dirty="0"/>
              <a:t>Posición GPS</a:t>
            </a:r>
          </a:p>
        </p:txBody>
      </p:sp>
    </p:spTree>
    <p:extLst>
      <p:ext uri="{BB962C8B-B14F-4D97-AF65-F5344CB8AC3E}">
        <p14:creationId xmlns:p14="http://schemas.microsoft.com/office/powerpoint/2010/main" val="41315242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t>Gracias a todos!</a:t>
            </a:r>
          </a:p>
        </p:txBody>
      </p:sp>
      <p:sp>
        <p:nvSpPr>
          <p:cNvPr id="3" name="Text Placeholder 2"/>
          <p:cNvSpPr>
            <a:spLocks noGrp="1"/>
          </p:cNvSpPr>
          <p:nvPr>
            <p:ph type="subTitle" idx="1"/>
          </p:nvPr>
        </p:nvSpPr>
        <p:spPr/>
        <p:txBody>
          <a:bodyPr/>
          <a:lstStyle/>
          <a:p>
            <a:r>
              <a:rPr lang="es-ES" dirty="0"/>
              <a:t>Hasta la próxima!</a:t>
            </a:r>
          </a:p>
        </p:txBody>
      </p:sp>
    </p:spTree>
    <p:extLst>
      <p:ext uri="{BB962C8B-B14F-4D97-AF65-F5344CB8AC3E}">
        <p14:creationId xmlns:p14="http://schemas.microsoft.com/office/powerpoint/2010/main" val="25447524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Xamarin</a:t>
            </a:r>
          </a:p>
        </p:txBody>
      </p:sp>
    </p:spTree>
    <p:extLst>
      <p:ext uri="{BB962C8B-B14F-4D97-AF65-F5344CB8AC3E}">
        <p14:creationId xmlns:p14="http://schemas.microsoft.com/office/powerpoint/2010/main" val="29895052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0378" y="497180"/>
            <a:ext cx="10971244" cy="1142838"/>
          </a:xfrm>
        </p:spPr>
        <p:txBody>
          <a:bodyPr/>
          <a:lstStyle/>
          <a:p>
            <a:pPr algn="ctr"/>
            <a:r>
              <a:rPr lang="en-US" sz="3200" dirty="0"/>
              <a:t>Xamarin – </a:t>
            </a:r>
            <a:r>
              <a:rPr lang="en-US" sz="3200" dirty="0" err="1"/>
              <a:t>Solución</a:t>
            </a:r>
            <a:r>
              <a:rPr lang="en-US" sz="3200" dirty="0"/>
              <a:t> </a:t>
            </a:r>
            <a:r>
              <a:rPr lang="en-US" sz="3200" dirty="0" err="1"/>
              <a:t>completa</a:t>
            </a:r>
            <a:r>
              <a:rPr lang="en-US" sz="3200" dirty="0"/>
              <a:t> para el Desarrollo </a:t>
            </a:r>
            <a:r>
              <a:rPr lang="en-US" sz="3200" dirty="0" err="1"/>
              <a:t>móvil</a:t>
            </a:r>
            <a:endParaRPr lang="en-US" sz="32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1609" y="2993845"/>
            <a:ext cx="18285407" cy="228568"/>
          </a:xfrm>
          <a:prstGeom prst="rect">
            <a:avLst/>
          </a:prstGeom>
        </p:spPr>
      </p:pic>
      <p:pic>
        <p:nvPicPr>
          <p:cNvPr id="7" name="Picture 6"/>
          <p:cNvPicPr>
            <a:picLocks noChangeAspect="1"/>
          </p:cNvPicPr>
          <p:nvPr/>
        </p:nvPicPr>
        <p:blipFill>
          <a:blip r:embed="rId4"/>
          <a:stretch>
            <a:fillRect/>
          </a:stretch>
        </p:blipFill>
        <p:spPr>
          <a:xfrm>
            <a:off x="2296264" y="2316931"/>
            <a:ext cx="2587880" cy="2635089"/>
          </a:xfrm>
          <a:prstGeom prst="rect">
            <a:avLst/>
          </a:prstGeom>
        </p:spPr>
      </p:pic>
      <p:pic>
        <p:nvPicPr>
          <p:cNvPr id="8" name="Picture 7"/>
          <p:cNvPicPr>
            <a:picLocks noChangeAspect="1"/>
          </p:cNvPicPr>
          <p:nvPr/>
        </p:nvPicPr>
        <p:blipFill>
          <a:blip r:embed="rId5"/>
          <a:stretch>
            <a:fillRect/>
          </a:stretch>
        </p:blipFill>
        <p:spPr>
          <a:xfrm>
            <a:off x="4808569" y="2316931"/>
            <a:ext cx="2583589" cy="2635089"/>
          </a:xfrm>
          <a:prstGeom prst="rect">
            <a:avLst/>
          </a:prstGeom>
        </p:spPr>
      </p:pic>
      <p:pic>
        <p:nvPicPr>
          <p:cNvPr id="9" name="Picture 8"/>
          <p:cNvPicPr>
            <a:picLocks noChangeAspect="1"/>
          </p:cNvPicPr>
          <p:nvPr/>
        </p:nvPicPr>
        <p:blipFill>
          <a:blip r:embed="rId6"/>
          <a:stretch>
            <a:fillRect/>
          </a:stretch>
        </p:blipFill>
        <p:spPr>
          <a:xfrm>
            <a:off x="-216043" y="2316931"/>
            <a:ext cx="2587880" cy="2635089"/>
          </a:xfrm>
          <a:prstGeom prst="rect">
            <a:avLst/>
          </a:prstGeom>
        </p:spPr>
      </p:pic>
      <p:pic>
        <p:nvPicPr>
          <p:cNvPr id="10" name="Picture 9"/>
          <p:cNvPicPr>
            <a:picLocks noChangeAspect="1"/>
          </p:cNvPicPr>
          <p:nvPr/>
        </p:nvPicPr>
        <p:blipFill>
          <a:blip r:embed="rId7"/>
          <a:stretch>
            <a:fillRect/>
          </a:stretch>
        </p:blipFill>
        <p:spPr>
          <a:xfrm>
            <a:off x="9828894" y="2316931"/>
            <a:ext cx="2587880" cy="2635089"/>
          </a:xfrm>
          <a:prstGeom prst="rect">
            <a:avLst/>
          </a:prstGeom>
        </p:spPr>
      </p:pic>
      <p:pic>
        <p:nvPicPr>
          <p:cNvPr id="11" name="Picture 10"/>
          <p:cNvPicPr>
            <a:picLocks noChangeAspect="1"/>
          </p:cNvPicPr>
          <p:nvPr/>
        </p:nvPicPr>
        <p:blipFill>
          <a:blip r:embed="rId8"/>
          <a:stretch>
            <a:fillRect/>
          </a:stretch>
        </p:blipFill>
        <p:spPr>
          <a:xfrm>
            <a:off x="7316586" y="2316931"/>
            <a:ext cx="2587880" cy="2635089"/>
          </a:xfrm>
          <a:prstGeom prst="rect">
            <a:avLst/>
          </a:prstGeom>
        </p:spPr>
      </p:pic>
      <p:sp>
        <p:nvSpPr>
          <p:cNvPr id="12" name="Rectangle 11"/>
          <p:cNvSpPr/>
          <p:nvPr/>
        </p:nvSpPr>
        <p:spPr bwMode="auto">
          <a:xfrm>
            <a:off x="1" y="3899326"/>
            <a:ext cx="12192000" cy="148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80184" y="4226854"/>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Develop</a:t>
            </a:r>
          </a:p>
        </p:txBody>
      </p:sp>
      <p:sp>
        <p:nvSpPr>
          <p:cNvPr id="14" name="TextBox 13"/>
          <p:cNvSpPr txBox="1"/>
          <p:nvPr/>
        </p:nvSpPr>
        <p:spPr>
          <a:xfrm>
            <a:off x="2592490"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Testear</a:t>
            </a:r>
            <a:endParaRPr lang="en-US" sz="2400" dirty="0">
              <a:gradFill>
                <a:gsLst>
                  <a:gs pos="2917">
                    <a:schemeClr val="tx1"/>
                  </a:gs>
                  <a:gs pos="30000">
                    <a:schemeClr val="tx1"/>
                  </a:gs>
                </a:gsLst>
                <a:lin ang="5400000" scaled="0"/>
              </a:gradFill>
            </a:endParaRPr>
          </a:p>
        </p:txBody>
      </p:sp>
      <p:sp>
        <p:nvSpPr>
          <p:cNvPr id="15" name="TextBox 14"/>
          <p:cNvSpPr txBox="1"/>
          <p:nvPr/>
        </p:nvSpPr>
        <p:spPr>
          <a:xfrm>
            <a:off x="5101105"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002" y="4324245"/>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310" y="4297369"/>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704"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823" y="2535501"/>
            <a:ext cx="2117353"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877"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8018" y="2535501"/>
            <a:ext cx="2108332"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826"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520" y="2535501"/>
            <a:ext cx="2112799"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0067" y="290404"/>
            <a:ext cx="11654187" cy="899410"/>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03520" y="2607970"/>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iOS</a:t>
            </a:r>
          </a:p>
        </p:txBody>
      </p:sp>
      <p:sp>
        <p:nvSpPr>
          <p:cNvPr id="22" name="TextBox 21"/>
          <p:cNvSpPr txBox="1"/>
          <p:nvPr/>
        </p:nvSpPr>
        <p:spPr>
          <a:xfrm>
            <a:off x="71925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Windows</a:t>
            </a:r>
          </a:p>
        </p:txBody>
      </p:sp>
      <p:sp>
        <p:nvSpPr>
          <p:cNvPr id="23" name="TextBox 22"/>
          <p:cNvSpPr txBox="1"/>
          <p:nvPr/>
        </p:nvSpPr>
        <p:spPr>
          <a:xfrm>
            <a:off x="50480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Android</a:t>
            </a:r>
          </a:p>
        </p:txBody>
      </p:sp>
      <p:sp>
        <p:nvSpPr>
          <p:cNvPr id="24" name="TextBox 23"/>
          <p:cNvSpPr txBox="1"/>
          <p:nvPr/>
        </p:nvSpPr>
        <p:spPr>
          <a:xfrm>
            <a:off x="2906400"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Objective-C</a:t>
            </a:r>
          </a:p>
          <a:p>
            <a:pPr algn="ctr" defTabSz="913949"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398"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C#</a:t>
            </a:r>
          </a:p>
          <a:p>
            <a:pPr algn="ctr" defTabSz="913949"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897"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Java</a:t>
            </a:r>
          </a:p>
          <a:p>
            <a:pPr algn="ctr" defTabSz="913949"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9448" y="5640540"/>
            <a:ext cx="11353105" cy="101375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a:t>No se </a:t>
            </a:r>
            <a:r>
              <a:rPr lang="en-US" sz="2353" dirty="0" err="1"/>
              <a:t>comparte</a:t>
            </a:r>
            <a:r>
              <a:rPr lang="en-US" sz="2353" dirty="0"/>
              <a:t> </a:t>
            </a:r>
            <a:r>
              <a:rPr lang="en-US" sz="2353" dirty="0" err="1"/>
              <a:t>código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lenguajes</a:t>
            </a:r>
            <a:r>
              <a:rPr lang="en-US" sz="2353" dirty="0"/>
              <a:t> &amp; </a:t>
            </a:r>
            <a:r>
              <a:rPr lang="en-US" sz="2353" dirty="0" err="1"/>
              <a:t>entornos</a:t>
            </a:r>
            <a:r>
              <a:rPr lang="en-US" sz="2353" dirty="0"/>
              <a:t> de </a:t>
            </a:r>
            <a:r>
              <a:rPr lang="en-US" sz="2353" dirty="0" err="1"/>
              <a:t>desarrollo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equipos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75" y="96673"/>
            <a:ext cx="231854" cy="10730674"/>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46" name="Group 45"/>
          <p:cNvGrpSpPr/>
          <p:nvPr/>
        </p:nvGrpSpPr>
        <p:grpSpPr>
          <a:xfrm>
            <a:off x="3568172" y="1563876"/>
            <a:ext cx="787210" cy="787210"/>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223" y="1560929"/>
            <a:ext cx="787210" cy="787210"/>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050" y="1573377"/>
            <a:ext cx="787210" cy="787210"/>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4"/>
            <a:ext cx="11654187" cy="899410"/>
          </a:xfrm>
        </p:spPr>
        <p:txBody>
          <a:bodyPr/>
          <a:lstStyle/>
          <a:p>
            <a:pPr algn="ctr"/>
            <a:r>
              <a:rPr lang="en-US" sz="5866" dirty="0"/>
              <a:t>Escribe </a:t>
            </a:r>
            <a:r>
              <a:rPr lang="en-US" sz="5866" dirty="0" err="1"/>
              <a:t>una</a:t>
            </a:r>
            <a:r>
              <a:rPr lang="en-US" sz="5866" dirty="0"/>
              <a:t> </a:t>
            </a:r>
            <a:r>
              <a:rPr lang="en-US" sz="5866" dirty="0" err="1"/>
              <a:t>vez</a:t>
            </a:r>
            <a:r>
              <a:rPr lang="en-US" sz="5866" dirty="0"/>
              <a:t>, </a:t>
            </a:r>
            <a:r>
              <a:rPr lang="en-US" sz="5866" dirty="0" err="1"/>
              <a:t>corre</a:t>
            </a:r>
            <a:r>
              <a:rPr lang="en-US" sz="5866" dirty="0"/>
              <a:t> </a:t>
            </a:r>
            <a:r>
              <a:rPr lang="en-US" sz="5866" dirty="0" err="1"/>
              <a:t>en</a:t>
            </a:r>
            <a:r>
              <a:rPr lang="en-US" sz="5866" dirty="0"/>
              <a:t> </a:t>
            </a:r>
            <a:r>
              <a:rPr lang="en-US" sz="5866" dirty="0" err="1"/>
              <a:t>todos</a:t>
            </a:r>
            <a:endParaRPr lang="en-US" sz="5866" dirty="0"/>
          </a:p>
        </p:txBody>
      </p:sp>
      <p:cxnSp>
        <p:nvCxnSpPr>
          <p:cNvPr id="12" name="Straight Connector 11"/>
          <p:cNvCxnSpPr/>
          <p:nvPr/>
        </p:nvCxnSpPr>
        <p:spPr>
          <a:xfrm>
            <a:off x="3928993" y="1901252"/>
            <a:ext cx="0" cy="3768492"/>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63" y="922170"/>
            <a:ext cx="224075" cy="908746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57" name="Group 56"/>
          <p:cNvGrpSpPr/>
          <p:nvPr/>
        </p:nvGrpSpPr>
        <p:grpSpPr>
          <a:xfrm>
            <a:off x="4782676" y="1942952"/>
            <a:ext cx="2626650" cy="262665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766"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4608" y="2080244"/>
            <a:ext cx="2704737" cy="2281009"/>
          </a:xfrm>
          <a:prstGeom prst="rect">
            <a:avLst/>
          </a:prstGeom>
          <a:noFill/>
        </p:spPr>
        <p:txBody>
          <a:bodyPr wrap="square" lIns="179259" tIns="143407" rIns="179259" bIns="143407" rtlCol="0">
            <a:spAutoFit/>
          </a:bodyPr>
          <a:lstStyle/>
          <a:p>
            <a:pPr algn="r" defTabSz="913949" fontAlgn="base">
              <a:lnSpc>
                <a:spcPct val="110000"/>
              </a:lnSpc>
              <a:spcBef>
                <a:spcPct val="0"/>
              </a:spcBef>
              <a:spcAft>
                <a:spcPct val="0"/>
              </a:spcAft>
            </a:pPr>
            <a:r>
              <a:rPr lang="en-US" sz="2941" dirty="0">
                <a:solidFill>
                  <a:schemeClr val="tx2"/>
                </a:solidFill>
              </a:rPr>
              <a:t>Lua</a:t>
            </a:r>
          </a:p>
          <a:p>
            <a:pPr algn="r" defTabSz="913949" fontAlgn="base">
              <a:lnSpc>
                <a:spcPct val="110000"/>
              </a:lnSpc>
              <a:spcBef>
                <a:spcPct val="0"/>
              </a:spcBef>
              <a:spcAft>
                <a:spcPct val="0"/>
              </a:spcAft>
            </a:pPr>
            <a:r>
              <a:rPr lang="en-US" sz="2941" dirty="0">
                <a:solidFill>
                  <a:schemeClr val="tx2"/>
                </a:solidFill>
              </a:rPr>
              <a:t>Javascript</a:t>
            </a:r>
          </a:p>
          <a:p>
            <a:pPr algn="r" defTabSz="913949" fontAlgn="base">
              <a:lnSpc>
                <a:spcPct val="110000"/>
              </a:lnSpc>
              <a:spcBef>
                <a:spcPct val="0"/>
              </a:spcBef>
              <a:spcAft>
                <a:spcPct val="0"/>
              </a:spcAft>
            </a:pPr>
            <a:r>
              <a:rPr lang="en-US" sz="2941" dirty="0">
                <a:solidFill>
                  <a:schemeClr val="tx2"/>
                </a:solidFill>
              </a:rPr>
              <a:t>Actionscript</a:t>
            </a:r>
          </a:p>
          <a:p>
            <a:pPr algn="r" defTabSz="913949"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544" y="2503138"/>
            <a:ext cx="86102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5" y="3013530"/>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5" y="3523922"/>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5" y="4034313"/>
            <a:ext cx="84857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2" y="1855812"/>
            <a:ext cx="2137660" cy="2800931"/>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t>Acceso</a:t>
            </a:r>
            <a:r>
              <a:rPr lang="en-US" sz="2353" dirty="0"/>
              <a:t> </a:t>
            </a:r>
            <a:r>
              <a:rPr lang="en-US" sz="2353" dirty="0" err="1"/>
              <a:t>limitado</a:t>
            </a:r>
            <a:r>
              <a:rPr lang="en-US" sz="2353" dirty="0"/>
              <a:t> a APIs </a:t>
            </a:r>
            <a:r>
              <a:rPr lang="en-US" sz="2353" dirty="0">
                <a:solidFill>
                  <a:schemeClr val="bg2">
                    <a:lumMod val="50000"/>
                  </a:schemeClr>
                </a:solidFill>
              </a:rPr>
              <a:t>•</a:t>
            </a:r>
            <a:r>
              <a:rPr lang="en-US" sz="2353" dirty="0"/>
              <a:t> </a:t>
            </a:r>
            <a:r>
              <a:rPr lang="en-US" sz="2353" dirty="0" err="1"/>
              <a:t>Menos</a:t>
            </a:r>
            <a:r>
              <a:rPr lang="en-US" sz="2353" dirty="0"/>
              <a:t> </a:t>
            </a:r>
            <a:r>
              <a:rPr lang="en-US" sz="2353" dirty="0" err="1"/>
              <a:t>rendimiento</a:t>
            </a:r>
            <a:r>
              <a:rPr lang="en-US" sz="2353" dirty="0"/>
              <a:t> </a:t>
            </a:r>
            <a:r>
              <a:rPr lang="en-US" sz="2353" dirty="0">
                <a:solidFill>
                  <a:schemeClr val="bg2">
                    <a:lumMod val="50000"/>
                  </a:schemeClr>
                </a:solidFill>
              </a:rPr>
              <a:t>•</a:t>
            </a:r>
            <a:r>
              <a:rPr lang="en-US" sz="2353" dirty="0"/>
              <a:t>  </a:t>
            </a:r>
            <a:r>
              <a:rPr lang="en-US" sz="2353" dirty="0" err="1"/>
              <a:t>Experiencia</a:t>
            </a:r>
            <a:r>
              <a:rPr lang="en-US" sz="2353" dirty="0"/>
              <a:t> de </a:t>
            </a:r>
            <a:r>
              <a:rPr lang="en-US" sz="2353" dirty="0" err="1"/>
              <a:t>usuario</a:t>
            </a:r>
            <a:r>
              <a:rPr lang="en-US" sz="2353" dirty="0"/>
              <a:t> </a:t>
            </a:r>
            <a:r>
              <a:rPr lang="en-US" sz="2353" dirty="0" err="1"/>
              <a:t>más</a:t>
            </a:r>
            <a:r>
              <a:rPr lang="en-US" sz="2353" dirty="0"/>
              <a:t> </a:t>
            </a:r>
            <a:r>
              <a:rPr lang="en-US" sz="2353" dirty="0" err="1"/>
              <a:t>pobre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5E1494-6B65-4E1E-9729-2B216CB62627}">
  <ds:schemaRefs>
    <ds:schemaRef ds:uri="http://purl.org/dc/terms/"/>
    <ds:schemaRef ds:uri="http://schemas.openxmlformats.org/package/2006/metadata/core-properties"/>
    <ds:schemaRef ds:uri="http://purl.org/dc/dcmitype/"/>
    <ds:schemaRef ds:uri="EEE5B532-0FC6-42A2-92D4-EABE09DEBFCC"/>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3.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2091</Words>
  <Application>Microsoft Office PowerPoint</Application>
  <PresentationFormat>Panorámica</PresentationFormat>
  <Paragraphs>551</Paragraphs>
  <Slides>54</Slides>
  <Notes>36</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54</vt:i4>
      </vt:variant>
    </vt:vector>
  </HeadingPairs>
  <TitlesOfParts>
    <vt:vector size="66" baseType="lpstr">
      <vt:lpstr>Arial</vt:lpstr>
      <vt:lpstr>Calibri</vt:lpstr>
      <vt:lpstr>Consolas</vt:lpstr>
      <vt:lpstr>Helvetica</vt:lpstr>
      <vt:lpstr>Helvetica Light</vt:lpstr>
      <vt:lpstr>Myriad Pro</vt:lpstr>
      <vt:lpstr>Neo Sans Std Medium</vt:lpstr>
      <vt:lpstr>Segoe UI</vt:lpstr>
      <vt:lpstr>Segoe UI </vt:lpstr>
      <vt:lpstr>Segoe UI Light</vt:lpstr>
      <vt:lpstr>Wingdings</vt:lpstr>
      <vt:lpstr>PPT%20Theme</vt:lpstr>
      <vt:lpstr>Taller Xamarin</vt:lpstr>
      <vt:lpstr>¿Qué vamos a ver?</vt:lpstr>
      <vt:lpstr>Introducción al taller</vt:lpstr>
      <vt:lpstr>El taller</vt:lpstr>
      <vt:lpstr>Presentación de PowerPoint</vt:lpstr>
      <vt:lpstr>Introducción a Xamarin</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Open Source</vt:lpstr>
      <vt:lpstr>C# mola</vt:lpstr>
      <vt:lpstr>C# mola</vt:lpstr>
      <vt:lpstr>Async/Await</vt:lpstr>
      <vt:lpstr>Android ItemClick, ¿ves diferencias?</vt:lpstr>
      <vt:lpstr>DEMO: Crear proyecto</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Estadísticas de código compartido</vt:lpstr>
      <vt:lpstr>Introducción a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DEMO: Vistas básicas</vt:lpstr>
      <vt:lpstr>El patron MVVM</vt:lpstr>
      <vt:lpstr>Presentación de PowerPoint</vt:lpstr>
      <vt:lpstr>Presentación de PowerPoint</vt:lpstr>
      <vt:lpstr>Presentación de PowerPoint</vt:lpstr>
      <vt:lpstr>Presentación de PowerPoint</vt:lpstr>
      <vt:lpstr>DEMO: MVVM</vt:lpstr>
      <vt:lpstr>Plugins</vt:lpstr>
      <vt:lpstr>Presentación de PowerPoint</vt:lpstr>
      <vt:lpstr>Código específico de plataforma</vt:lpstr>
      <vt:lpstr>Presentación de PowerPoint</vt:lpstr>
      <vt:lpstr>Plugins Xamarin</vt:lpstr>
      <vt:lpstr>DEMO: Plugins</vt:lpstr>
      <vt:lpstr>Gracias a 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2016-11-24T19:50:21Z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